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39" r:id="rId1"/>
  </p:sldMasterIdLst>
  <p:notesMasterIdLst>
    <p:notesMasterId r:id="rId51"/>
  </p:notesMasterIdLst>
  <p:handoutMasterIdLst>
    <p:handoutMasterId r:id="rId52"/>
  </p:handoutMasterIdLst>
  <p:sldIdLst>
    <p:sldId id="256" r:id="rId2"/>
    <p:sldId id="310" r:id="rId3"/>
    <p:sldId id="259" r:id="rId4"/>
    <p:sldId id="313" r:id="rId5"/>
    <p:sldId id="340" r:id="rId6"/>
    <p:sldId id="293" r:id="rId7"/>
    <p:sldId id="291" r:id="rId8"/>
    <p:sldId id="292" r:id="rId9"/>
    <p:sldId id="294" r:id="rId10"/>
    <p:sldId id="332" r:id="rId11"/>
    <p:sldId id="261" r:id="rId12"/>
    <p:sldId id="262" r:id="rId13"/>
    <p:sldId id="326" r:id="rId14"/>
    <p:sldId id="267" r:id="rId15"/>
    <p:sldId id="266" r:id="rId16"/>
    <p:sldId id="268" r:id="rId17"/>
    <p:sldId id="283" r:id="rId18"/>
    <p:sldId id="327" r:id="rId19"/>
    <p:sldId id="270" r:id="rId20"/>
    <p:sldId id="284" r:id="rId21"/>
    <p:sldId id="328" r:id="rId22"/>
    <p:sldId id="272" r:id="rId23"/>
    <p:sldId id="329" r:id="rId24"/>
    <p:sldId id="273" r:id="rId25"/>
    <p:sldId id="330" r:id="rId26"/>
    <p:sldId id="276" r:id="rId27"/>
    <p:sldId id="331" r:id="rId28"/>
    <p:sldId id="322" r:id="rId29"/>
    <p:sldId id="280" r:id="rId30"/>
    <p:sldId id="305" r:id="rId31"/>
    <p:sldId id="338" r:id="rId32"/>
    <p:sldId id="337" r:id="rId33"/>
    <p:sldId id="306" r:id="rId34"/>
    <p:sldId id="307" r:id="rId35"/>
    <p:sldId id="321" r:id="rId36"/>
    <p:sldId id="317" r:id="rId37"/>
    <p:sldId id="318" r:id="rId38"/>
    <p:sldId id="324" r:id="rId39"/>
    <p:sldId id="325" r:id="rId40"/>
    <p:sldId id="314" r:id="rId41"/>
    <p:sldId id="315" r:id="rId42"/>
    <p:sldId id="316" r:id="rId43"/>
    <p:sldId id="319" r:id="rId44"/>
    <p:sldId id="336" r:id="rId45"/>
    <p:sldId id="320" r:id="rId46"/>
    <p:sldId id="333" r:id="rId47"/>
    <p:sldId id="334" r:id="rId48"/>
    <p:sldId id="335" r:id="rId49"/>
    <p:sldId id="281" r:id="rId50"/>
  </p:sldIdLst>
  <p:sldSz cx="9144000" cy="6858000" type="screen4x3"/>
  <p:notesSz cx="7010400" cy="9296400"/>
  <p:defaultTextStyle>
    <a:defPPr>
      <a:defRPr lang="en-US"/>
    </a:defPPr>
    <a:lvl1pPr algn="ctr" rtl="0" eaLnBrk="0" fontAlgn="base" hangingPunct="0">
      <a:spcBef>
        <a:spcPct val="50000"/>
      </a:spcBef>
      <a:spcAft>
        <a:spcPct val="0"/>
      </a:spcAft>
      <a:defRPr sz="3200" b="1" kern="1200">
        <a:solidFill>
          <a:srgbClr val="FFFF00"/>
        </a:solidFill>
        <a:latin typeface="Arial" charset="0"/>
        <a:ea typeface="+mn-ea"/>
        <a:cs typeface="+mn-cs"/>
      </a:defRPr>
    </a:lvl1pPr>
    <a:lvl2pPr marL="457200" algn="ctr" rtl="0" eaLnBrk="0" fontAlgn="base" hangingPunct="0">
      <a:spcBef>
        <a:spcPct val="50000"/>
      </a:spcBef>
      <a:spcAft>
        <a:spcPct val="0"/>
      </a:spcAft>
      <a:defRPr sz="3200" b="1" kern="1200">
        <a:solidFill>
          <a:srgbClr val="FFFF00"/>
        </a:solidFill>
        <a:latin typeface="Arial" charset="0"/>
        <a:ea typeface="+mn-ea"/>
        <a:cs typeface="+mn-cs"/>
      </a:defRPr>
    </a:lvl2pPr>
    <a:lvl3pPr marL="914400" algn="ctr" rtl="0" eaLnBrk="0" fontAlgn="base" hangingPunct="0">
      <a:spcBef>
        <a:spcPct val="50000"/>
      </a:spcBef>
      <a:spcAft>
        <a:spcPct val="0"/>
      </a:spcAft>
      <a:defRPr sz="3200" b="1" kern="1200">
        <a:solidFill>
          <a:srgbClr val="FFFF00"/>
        </a:solidFill>
        <a:latin typeface="Arial" charset="0"/>
        <a:ea typeface="+mn-ea"/>
        <a:cs typeface="+mn-cs"/>
      </a:defRPr>
    </a:lvl3pPr>
    <a:lvl4pPr marL="1371600" algn="ctr" rtl="0" eaLnBrk="0" fontAlgn="base" hangingPunct="0">
      <a:spcBef>
        <a:spcPct val="50000"/>
      </a:spcBef>
      <a:spcAft>
        <a:spcPct val="0"/>
      </a:spcAft>
      <a:defRPr sz="3200" b="1" kern="1200">
        <a:solidFill>
          <a:srgbClr val="FFFF00"/>
        </a:solidFill>
        <a:latin typeface="Arial" charset="0"/>
        <a:ea typeface="+mn-ea"/>
        <a:cs typeface="+mn-cs"/>
      </a:defRPr>
    </a:lvl4pPr>
    <a:lvl5pPr marL="1828800" algn="ctr" rtl="0" eaLnBrk="0" fontAlgn="base" hangingPunct="0">
      <a:spcBef>
        <a:spcPct val="50000"/>
      </a:spcBef>
      <a:spcAft>
        <a:spcPct val="0"/>
      </a:spcAft>
      <a:defRPr sz="3200" b="1" kern="1200">
        <a:solidFill>
          <a:srgbClr val="FFFF00"/>
        </a:solidFill>
        <a:latin typeface="Arial" charset="0"/>
        <a:ea typeface="+mn-ea"/>
        <a:cs typeface="+mn-cs"/>
      </a:defRPr>
    </a:lvl5pPr>
    <a:lvl6pPr marL="2286000" algn="l" defTabSz="914400" rtl="0" eaLnBrk="1" latinLnBrk="0" hangingPunct="1">
      <a:defRPr sz="3200" b="1" kern="1200">
        <a:solidFill>
          <a:srgbClr val="FFFF00"/>
        </a:solidFill>
        <a:latin typeface="Arial" charset="0"/>
        <a:ea typeface="+mn-ea"/>
        <a:cs typeface="+mn-cs"/>
      </a:defRPr>
    </a:lvl6pPr>
    <a:lvl7pPr marL="2743200" algn="l" defTabSz="914400" rtl="0" eaLnBrk="1" latinLnBrk="0" hangingPunct="1">
      <a:defRPr sz="3200" b="1" kern="1200">
        <a:solidFill>
          <a:srgbClr val="FFFF00"/>
        </a:solidFill>
        <a:latin typeface="Arial" charset="0"/>
        <a:ea typeface="+mn-ea"/>
        <a:cs typeface="+mn-cs"/>
      </a:defRPr>
    </a:lvl7pPr>
    <a:lvl8pPr marL="3200400" algn="l" defTabSz="914400" rtl="0" eaLnBrk="1" latinLnBrk="0" hangingPunct="1">
      <a:defRPr sz="3200" b="1" kern="1200">
        <a:solidFill>
          <a:srgbClr val="FFFF00"/>
        </a:solidFill>
        <a:latin typeface="Arial" charset="0"/>
        <a:ea typeface="+mn-ea"/>
        <a:cs typeface="+mn-cs"/>
      </a:defRPr>
    </a:lvl8pPr>
    <a:lvl9pPr marL="3657600" algn="l" defTabSz="914400" rtl="0" eaLnBrk="1" latinLnBrk="0" hangingPunct="1">
      <a:defRPr sz="3200" b="1"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CC00"/>
    <a:srgbClr val="000010"/>
    <a:srgbClr val="C0C0C0"/>
    <a:srgbClr val="666699"/>
    <a:srgbClr val="FFFF99"/>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78080" autoAdjust="0"/>
  </p:normalViewPr>
  <p:slideViewPr>
    <p:cSldViewPr>
      <p:cViewPr varScale="1">
        <p:scale>
          <a:sx n="88" d="100"/>
          <a:sy n="88" d="100"/>
        </p:scale>
        <p:origin x="17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4488"/>
    </p:cViewPr>
  </p:sorterViewPr>
  <p:notesViewPr>
    <p:cSldViewPr>
      <p:cViewPr varScale="1">
        <p:scale>
          <a:sx n="96" d="100"/>
          <a:sy n="96" d="100"/>
        </p:scale>
        <p:origin x="-360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Percent </a:t>
            </a:r>
            <a:r>
              <a:rPr lang="en-US" dirty="0" smtClean="0"/>
              <a:t>Proficient </a:t>
            </a:r>
            <a:r>
              <a:rPr lang="en-US" dirty="0"/>
              <a:t>or Advanced</a:t>
            </a:r>
          </a:p>
          <a:p>
            <a:pPr>
              <a:defRPr/>
            </a:pPr>
            <a:r>
              <a:rPr lang="en-US" dirty="0"/>
              <a:t>First Time Testers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Sheet1!$O$4</c:f>
              <c:strCache>
                <c:ptCount val="1"/>
                <c:pt idx="0">
                  <c:v>2012-2013</c:v>
                </c:pt>
              </c:strCache>
            </c:strRef>
          </c:tx>
          <c:spPr>
            <a:solidFill>
              <a:schemeClr val="accent1"/>
            </a:solidFill>
            <a:ln>
              <a:noFill/>
            </a:ln>
            <a:effectLst/>
          </c:spPr>
          <c:invertIfNegative val="0"/>
          <c:cat>
            <c:strRef>
              <c:f>Sheet1!$P$3:$R$3</c:f>
              <c:strCache>
                <c:ptCount val="3"/>
                <c:pt idx="0">
                  <c:v>Algebra</c:v>
                </c:pt>
                <c:pt idx="1">
                  <c:v>Biology</c:v>
                </c:pt>
                <c:pt idx="2">
                  <c:v>Literature</c:v>
                </c:pt>
              </c:strCache>
            </c:strRef>
          </c:cat>
          <c:val>
            <c:numRef>
              <c:f>Sheet1!$P$4:$R$4</c:f>
              <c:numCache>
                <c:formatCode>General</c:formatCode>
                <c:ptCount val="3"/>
                <c:pt idx="0">
                  <c:v>55</c:v>
                </c:pt>
                <c:pt idx="1">
                  <c:v>61</c:v>
                </c:pt>
                <c:pt idx="2">
                  <c:v>77</c:v>
                </c:pt>
              </c:numCache>
            </c:numRef>
          </c:val>
        </c:ser>
        <c:ser>
          <c:idx val="1"/>
          <c:order val="1"/>
          <c:tx>
            <c:strRef>
              <c:f>Sheet1!$O$5</c:f>
              <c:strCache>
                <c:ptCount val="1"/>
                <c:pt idx="0">
                  <c:v>2013-2014</c:v>
                </c:pt>
              </c:strCache>
            </c:strRef>
          </c:tx>
          <c:spPr>
            <a:solidFill>
              <a:schemeClr val="accent2"/>
            </a:solidFill>
            <a:ln>
              <a:noFill/>
            </a:ln>
            <a:effectLst/>
          </c:spPr>
          <c:invertIfNegative val="0"/>
          <c:cat>
            <c:strRef>
              <c:f>Sheet1!$P$3:$R$3</c:f>
              <c:strCache>
                <c:ptCount val="3"/>
                <c:pt idx="0">
                  <c:v>Algebra</c:v>
                </c:pt>
                <c:pt idx="1">
                  <c:v>Biology</c:v>
                </c:pt>
                <c:pt idx="2">
                  <c:v>Literature</c:v>
                </c:pt>
              </c:strCache>
            </c:strRef>
          </c:cat>
          <c:val>
            <c:numRef>
              <c:f>Sheet1!$P$5:$R$5</c:f>
              <c:numCache>
                <c:formatCode>General</c:formatCode>
                <c:ptCount val="3"/>
                <c:pt idx="0">
                  <c:v>82</c:v>
                </c:pt>
                <c:pt idx="1">
                  <c:v>70</c:v>
                </c:pt>
                <c:pt idx="2">
                  <c:v>77</c:v>
                </c:pt>
              </c:numCache>
            </c:numRef>
          </c:val>
        </c:ser>
        <c:ser>
          <c:idx val="2"/>
          <c:order val="2"/>
          <c:tx>
            <c:strRef>
              <c:f>Sheet1!$O$6</c:f>
              <c:strCache>
                <c:ptCount val="1"/>
                <c:pt idx="0">
                  <c:v>2014-2015</c:v>
                </c:pt>
              </c:strCache>
            </c:strRef>
          </c:tx>
          <c:spPr>
            <a:solidFill>
              <a:schemeClr val="accent3"/>
            </a:solidFill>
            <a:ln>
              <a:noFill/>
            </a:ln>
            <a:effectLst/>
          </c:spPr>
          <c:invertIfNegative val="0"/>
          <c:cat>
            <c:strRef>
              <c:f>Sheet1!$P$3:$R$3</c:f>
              <c:strCache>
                <c:ptCount val="3"/>
                <c:pt idx="0">
                  <c:v>Algebra</c:v>
                </c:pt>
                <c:pt idx="1">
                  <c:v>Biology</c:v>
                </c:pt>
                <c:pt idx="2">
                  <c:v>Literature</c:v>
                </c:pt>
              </c:strCache>
            </c:strRef>
          </c:cat>
          <c:val>
            <c:numRef>
              <c:f>Sheet1!$P$6:$R$6</c:f>
              <c:numCache>
                <c:formatCode>General</c:formatCode>
                <c:ptCount val="3"/>
                <c:pt idx="0">
                  <c:v>74</c:v>
                </c:pt>
                <c:pt idx="1">
                  <c:v>77</c:v>
                </c:pt>
                <c:pt idx="2">
                  <c:v>80</c:v>
                </c:pt>
              </c:numCache>
            </c:numRef>
          </c:val>
        </c:ser>
        <c:dLbls>
          <c:showLegendKey val="0"/>
          <c:showVal val="0"/>
          <c:showCatName val="0"/>
          <c:showSerName val="0"/>
          <c:showPercent val="0"/>
          <c:showBubbleSize val="0"/>
        </c:dLbls>
        <c:gapWidth val="219"/>
        <c:overlap val="-27"/>
        <c:axId val="315181664"/>
        <c:axId val="315182056"/>
      </c:barChart>
      <c:catAx>
        <c:axId val="3151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5182056"/>
        <c:crosses val="autoZero"/>
        <c:auto val="1"/>
        <c:lblAlgn val="ctr"/>
        <c:lblOffset val="100"/>
        <c:noMultiLvlLbl val="0"/>
      </c:catAx>
      <c:valAx>
        <c:axId val="31518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51816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Participation</c:v>
                </c:pt>
              </c:strCache>
            </c:strRef>
          </c:tx>
          <c:spPr>
            <a:solidFill>
              <a:schemeClr val="accent1"/>
            </a:solidFill>
            <a:ln>
              <a:noFill/>
            </a:ln>
            <a:effectLst/>
          </c:spPr>
          <c:invertIfNegative val="0"/>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210</c:v>
                </c:pt>
                <c:pt idx="1">
                  <c:v>414</c:v>
                </c:pt>
                <c:pt idx="2">
                  <c:v>474</c:v>
                </c:pt>
                <c:pt idx="3">
                  <c:v>517</c:v>
                </c:pt>
                <c:pt idx="4">
                  <c:v>540</c:v>
                </c:pt>
                <c:pt idx="5">
                  <c:v>522</c:v>
                </c:pt>
              </c:numCache>
            </c:numRef>
          </c:val>
        </c:ser>
        <c:dLbls>
          <c:showLegendKey val="0"/>
          <c:showVal val="0"/>
          <c:showCatName val="0"/>
          <c:showSerName val="0"/>
          <c:showPercent val="0"/>
          <c:showBubbleSize val="0"/>
        </c:dLbls>
        <c:gapWidth val="219"/>
        <c:overlap val="-27"/>
        <c:axId val="318456032"/>
        <c:axId val="318454856"/>
      </c:barChart>
      <c:lineChart>
        <c:grouping val="standard"/>
        <c:varyColors val="0"/>
        <c:ser>
          <c:idx val="1"/>
          <c:order val="1"/>
          <c:tx>
            <c:strRef>
              <c:f>Sheet1!$C$1</c:f>
              <c:strCache>
                <c:ptCount val="1"/>
                <c:pt idx="0">
                  <c:v>AP Test Past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General</c:formatCode>
                <c:ptCount val="6"/>
                <c:pt idx="0">
                  <c:v>174</c:v>
                </c:pt>
                <c:pt idx="1">
                  <c:v>277</c:v>
                </c:pt>
                <c:pt idx="2">
                  <c:v>333</c:v>
                </c:pt>
                <c:pt idx="3">
                  <c:v>359</c:v>
                </c:pt>
                <c:pt idx="4">
                  <c:v>371</c:v>
                </c:pt>
                <c:pt idx="5">
                  <c:v>349</c:v>
                </c:pt>
              </c:numCache>
            </c:numRef>
          </c:val>
          <c:smooth val="0"/>
        </c:ser>
        <c:dLbls>
          <c:showLegendKey val="0"/>
          <c:showVal val="0"/>
          <c:showCatName val="0"/>
          <c:showSerName val="0"/>
          <c:showPercent val="0"/>
          <c:showBubbleSize val="0"/>
        </c:dLbls>
        <c:marker val="1"/>
        <c:smooth val="0"/>
        <c:axId val="318456032"/>
        <c:axId val="318454856"/>
      </c:lineChart>
      <c:catAx>
        <c:axId val="31845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454856"/>
        <c:crosses val="autoZero"/>
        <c:auto val="1"/>
        <c:lblAlgn val="ctr"/>
        <c:lblOffset val="100"/>
        <c:noMultiLvlLbl val="0"/>
      </c:catAx>
      <c:valAx>
        <c:axId val="318454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8456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Students Participating</c:v>
                </c:pt>
              </c:strCache>
            </c:strRef>
          </c:tx>
          <c:spPr>
            <a:solidFill>
              <a:schemeClr val="accent1"/>
            </a:solidFill>
            <a:ln>
              <a:noFill/>
            </a:ln>
            <a:effectLst/>
          </c:spPr>
          <c:invertIfNegative val="0"/>
          <c:cat>
            <c:strRef>
              <c:f>Sheet1!$A$2:$A$9</c:f>
              <c:strCache>
                <c:ptCount val="8"/>
                <c:pt idx="0">
                  <c:v>07-08</c:v>
                </c:pt>
                <c:pt idx="1">
                  <c:v>08-09</c:v>
                </c:pt>
                <c:pt idx="2">
                  <c:v>09-10</c:v>
                </c:pt>
                <c:pt idx="3">
                  <c:v>10-11</c:v>
                </c:pt>
                <c:pt idx="4">
                  <c:v>11-12</c:v>
                </c:pt>
                <c:pt idx="5">
                  <c:v>12-13</c:v>
                </c:pt>
                <c:pt idx="6">
                  <c:v>13-14</c:v>
                </c:pt>
                <c:pt idx="7">
                  <c:v>14-15</c:v>
                </c:pt>
              </c:strCache>
            </c:strRef>
          </c:cat>
          <c:val>
            <c:numRef>
              <c:f>Sheet1!$B$2:$B$9</c:f>
              <c:numCache>
                <c:formatCode>General</c:formatCode>
                <c:ptCount val="8"/>
                <c:pt idx="0">
                  <c:v>74</c:v>
                </c:pt>
                <c:pt idx="1">
                  <c:v>184</c:v>
                </c:pt>
                <c:pt idx="2">
                  <c:v>213</c:v>
                </c:pt>
                <c:pt idx="3">
                  <c:v>274</c:v>
                </c:pt>
                <c:pt idx="4">
                  <c:v>272</c:v>
                </c:pt>
                <c:pt idx="5">
                  <c:v>247</c:v>
                </c:pt>
                <c:pt idx="6">
                  <c:v>276</c:v>
                </c:pt>
                <c:pt idx="7">
                  <c:v>256</c:v>
                </c:pt>
              </c:numCache>
            </c:numRef>
          </c:val>
        </c:ser>
        <c:dLbls>
          <c:showLegendKey val="0"/>
          <c:showVal val="0"/>
          <c:showCatName val="0"/>
          <c:showSerName val="0"/>
          <c:showPercent val="0"/>
          <c:showBubbleSize val="0"/>
        </c:dLbls>
        <c:gapWidth val="219"/>
        <c:overlap val="-27"/>
        <c:axId val="318454464"/>
        <c:axId val="318451328"/>
      </c:barChart>
      <c:catAx>
        <c:axId val="318454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451328"/>
        <c:crosses val="autoZero"/>
        <c:auto val="1"/>
        <c:lblAlgn val="ctr"/>
        <c:lblOffset val="100"/>
        <c:noMultiLvlLbl val="0"/>
      </c:catAx>
      <c:valAx>
        <c:axId val="31845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8454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4564677548659"/>
          <c:y val="0.11439428977838544"/>
          <c:w val="0.87686630996732884"/>
          <c:h val="0.78832752178789223"/>
        </c:manualLayout>
      </c:layout>
      <c:barChart>
        <c:barDir val="bar"/>
        <c:grouping val="clustered"/>
        <c:varyColors val="0"/>
        <c:ser>
          <c:idx val="0"/>
          <c:order val="0"/>
          <c:tx>
            <c:strRef>
              <c:f>Sheet1!$K$12</c:f>
              <c:strCache>
                <c:ptCount val="1"/>
                <c:pt idx="0">
                  <c:v>2014-15</c:v>
                </c:pt>
              </c:strCache>
            </c:strRef>
          </c:tx>
          <c:spPr>
            <a:solidFill>
              <a:schemeClr val="accent1"/>
            </a:solidFill>
            <a:ln>
              <a:noFill/>
            </a:ln>
            <a:effectLst/>
          </c:spPr>
          <c:invertIfNegative val="0"/>
          <c:cat>
            <c:multiLvlStrRef>
              <c:f>Sheet1!$L$10:$T$11</c:f>
              <c:multiLvlStrCache>
                <c:ptCount val="9"/>
                <c:lvl>
                  <c:pt idx="0">
                    <c:v>Junior High</c:v>
                  </c:pt>
                  <c:pt idx="1">
                    <c:v>High School</c:v>
                  </c:pt>
                  <c:pt idx="2">
                    <c:v>Total</c:v>
                  </c:pt>
                  <c:pt idx="3">
                    <c:v>Junior High</c:v>
                  </c:pt>
                  <c:pt idx="4">
                    <c:v>High School</c:v>
                  </c:pt>
                  <c:pt idx="5">
                    <c:v>Total</c:v>
                  </c:pt>
                  <c:pt idx="6">
                    <c:v>Junior High</c:v>
                  </c:pt>
                  <c:pt idx="7">
                    <c:v>High School</c:v>
                  </c:pt>
                  <c:pt idx="8">
                    <c:v>Total</c:v>
                  </c:pt>
                </c:lvl>
                <c:lvl>
                  <c:pt idx="0">
                    <c:v>Clubs &amp; Activites</c:v>
                  </c:pt>
                  <c:pt idx="3">
                    <c:v>Music &amp;Theatre</c:v>
                  </c:pt>
                  <c:pt idx="6">
                    <c:v>Sports</c:v>
                  </c:pt>
                </c:lvl>
              </c:multiLvlStrCache>
            </c:multiLvlStrRef>
          </c:cat>
          <c:val>
            <c:numRef>
              <c:f>Sheet1!$L$12:$T$12</c:f>
              <c:numCache>
                <c:formatCode>General</c:formatCode>
                <c:ptCount val="9"/>
                <c:pt idx="0">
                  <c:v>2413</c:v>
                </c:pt>
                <c:pt idx="1">
                  <c:v>694</c:v>
                </c:pt>
                <c:pt idx="2">
                  <c:v>3107</c:v>
                </c:pt>
                <c:pt idx="3">
                  <c:v>1010</c:v>
                </c:pt>
                <c:pt idx="4">
                  <c:v>576</c:v>
                </c:pt>
                <c:pt idx="5">
                  <c:v>1586</c:v>
                </c:pt>
                <c:pt idx="6">
                  <c:v>919</c:v>
                </c:pt>
                <c:pt idx="7">
                  <c:v>775</c:v>
                </c:pt>
                <c:pt idx="8">
                  <c:v>1694</c:v>
                </c:pt>
              </c:numCache>
            </c:numRef>
          </c:val>
        </c:ser>
        <c:ser>
          <c:idx val="1"/>
          <c:order val="1"/>
          <c:tx>
            <c:strRef>
              <c:f>Sheet1!$K$13</c:f>
              <c:strCache>
                <c:ptCount val="1"/>
                <c:pt idx="0">
                  <c:v>2013-14</c:v>
                </c:pt>
              </c:strCache>
            </c:strRef>
          </c:tx>
          <c:spPr>
            <a:solidFill>
              <a:schemeClr val="accent2"/>
            </a:solidFill>
            <a:ln>
              <a:noFill/>
            </a:ln>
            <a:effectLst/>
          </c:spPr>
          <c:invertIfNegative val="0"/>
          <c:cat>
            <c:multiLvlStrRef>
              <c:f>Sheet1!$L$10:$T$11</c:f>
              <c:multiLvlStrCache>
                <c:ptCount val="9"/>
                <c:lvl>
                  <c:pt idx="0">
                    <c:v>Junior High</c:v>
                  </c:pt>
                  <c:pt idx="1">
                    <c:v>High School</c:v>
                  </c:pt>
                  <c:pt idx="2">
                    <c:v>Total</c:v>
                  </c:pt>
                  <c:pt idx="3">
                    <c:v>Junior High</c:v>
                  </c:pt>
                  <c:pt idx="4">
                    <c:v>High School</c:v>
                  </c:pt>
                  <c:pt idx="5">
                    <c:v>Total</c:v>
                  </c:pt>
                  <c:pt idx="6">
                    <c:v>Junior High</c:v>
                  </c:pt>
                  <c:pt idx="7">
                    <c:v>High School</c:v>
                  </c:pt>
                  <c:pt idx="8">
                    <c:v>Total</c:v>
                  </c:pt>
                </c:lvl>
                <c:lvl>
                  <c:pt idx="0">
                    <c:v>Clubs &amp; Activites</c:v>
                  </c:pt>
                  <c:pt idx="3">
                    <c:v>Music &amp;Theatre</c:v>
                  </c:pt>
                  <c:pt idx="6">
                    <c:v>Sports</c:v>
                  </c:pt>
                </c:lvl>
              </c:multiLvlStrCache>
            </c:multiLvlStrRef>
          </c:cat>
          <c:val>
            <c:numRef>
              <c:f>Sheet1!$L$13:$T$13</c:f>
              <c:numCache>
                <c:formatCode>General</c:formatCode>
                <c:ptCount val="9"/>
                <c:pt idx="0">
                  <c:v>2933</c:v>
                </c:pt>
                <c:pt idx="1">
                  <c:v>565</c:v>
                </c:pt>
                <c:pt idx="2">
                  <c:v>3498</c:v>
                </c:pt>
                <c:pt idx="3">
                  <c:v>1107</c:v>
                </c:pt>
                <c:pt idx="4">
                  <c:v>580</c:v>
                </c:pt>
                <c:pt idx="5">
                  <c:v>1687</c:v>
                </c:pt>
                <c:pt idx="6">
                  <c:v>888</c:v>
                </c:pt>
                <c:pt idx="7">
                  <c:v>620</c:v>
                </c:pt>
                <c:pt idx="8">
                  <c:v>1508</c:v>
                </c:pt>
              </c:numCache>
            </c:numRef>
          </c:val>
        </c:ser>
        <c:dLbls>
          <c:showLegendKey val="0"/>
          <c:showVal val="0"/>
          <c:showCatName val="0"/>
          <c:showSerName val="0"/>
          <c:showPercent val="0"/>
          <c:showBubbleSize val="0"/>
        </c:dLbls>
        <c:gapWidth val="182"/>
        <c:axId val="318457992"/>
        <c:axId val="318456816"/>
      </c:barChart>
      <c:catAx>
        <c:axId val="31845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456816"/>
        <c:crosses val="autoZero"/>
        <c:auto val="1"/>
        <c:lblAlgn val="ctr"/>
        <c:lblOffset val="100"/>
        <c:noMultiLvlLbl val="0"/>
      </c:catAx>
      <c:valAx>
        <c:axId val="318456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4579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77315090681232412"/>
          <c:y val="0.12960008730786626"/>
          <c:w val="0.17907567528541804"/>
          <c:h val="3.398621218391594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ftr" sz="quarter" idx="2"/>
          </p:nvPr>
        </p:nvSpPr>
        <p:spPr bwMode="auto">
          <a:xfrm>
            <a:off x="0" y="8831263"/>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l" defTabSz="931863" eaLnBrk="1" hangingPunct="1">
              <a:spcBef>
                <a:spcPct val="0"/>
              </a:spcBef>
              <a:defRPr sz="1200" b="0">
                <a:solidFill>
                  <a:schemeClr val="tx1"/>
                </a:solidFill>
                <a:latin typeface="Arial" charset="0"/>
              </a:defRPr>
            </a:lvl1pPr>
          </a:lstStyle>
          <a:p>
            <a:pPr>
              <a:defRPr/>
            </a:pPr>
            <a:endParaRPr lang="en-US" dirty="0"/>
          </a:p>
        </p:txBody>
      </p:sp>
      <p:sp>
        <p:nvSpPr>
          <p:cNvPr id="33797" name="Rectangle 5"/>
          <p:cNvSpPr>
            <a:spLocks noGrp="1" noChangeArrowheads="1"/>
          </p:cNvSpPr>
          <p:nvPr>
            <p:ph type="sldNum" sz="quarter" idx="3"/>
          </p:nvPr>
        </p:nvSpPr>
        <p:spPr bwMode="auto">
          <a:xfrm>
            <a:off x="3970938" y="8831263"/>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defTabSz="931863" eaLnBrk="1" hangingPunct="1">
              <a:spcBef>
                <a:spcPct val="0"/>
              </a:spcBef>
              <a:defRPr sz="1200" b="0">
                <a:solidFill>
                  <a:schemeClr val="tx1"/>
                </a:solidFill>
                <a:latin typeface="Arial" charset="0"/>
              </a:defRPr>
            </a:lvl1pPr>
          </a:lstStyle>
          <a:p>
            <a:pPr>
              <a:defRPr/>
            </a:pPr>
            <a:fld id="{CAB71DC5-51EA-4D00-8710-90CE05B71B31}" type="slidenum">
              <a:rPr lang="en-US"/>
              <a:pPr>
                <a:defRPr/>
              </a:pPr>
              <a:t>‹#›</a:t>
            </a:fld>
            <a:endParaRPr lang="en-US" dirty="0"/>
          </a:p>
        </p:txBody>
      </p:sp>
    </p:spTree>
    <p:extLst>
      <p:ext uri="{BB962C8B-B14F-4D97-AF65-F5344CB8AC3E}">
        <p14:creationId xmlns:p14="http://schemas.microsoft.com/office/powerpoint/2010/main" val="81460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l" defTabSz="931863" eaLnBrk="1" hangingPunct="1">
              <a:spcBef>
                <a:spcPct val="0"/>
              </a:spcBef>
              <a:defRPr sz="1200" b="0">
                <a:solidFill>
                  <a:schemeClr val="tx1"/>
                </a:solidFill>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970938"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defTabSz="931863" eaLnBrk="1" hangingPunct="1">
              <a:spcBef>
                <a:spcPct val="0"/>
              </a:spcBef>
              <a:defRPr sz="1200" b="0">
                <a:solidFill>
                  <a:schemeClr val="tx1"/>
                </a:solidFill>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040" y="4414838"/>
            <a:ext cx="560832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l" defTabSz="931863" eaLnBrk="1" hangingPunct="1">
              <a:spcBef>
                <a:spcPct val="0"/>
              </a:spcBef>
              <a:defRPr sz="1200" b="0">
                <a:solidFill>
                  <a:schemeClr val="tx1"/>
                </a:solidFill>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970938" y="8831263"/>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defTabSz="931863" eaLnBrk="1" hangingPunct="1">
              <a:spcBef>
                <a:spcPct val="0"/>
              </a:spcBef>
              <a:defRPr sz="1200" b="0">
                <a:solidFill>
                  <a:schemeClr val="tx1"/>
                </a:solidFill>
                <a:latin typeface="Arial" charset="0"/>
              </a:defRPr>
            </a:lvl1pPr>
          </a:lstStyle>
          <a:p>
            <a:pPr>
              <a:defRPr/>
            </a:pPr>
            <a:fld id="{7C0AA71B-A46C-4290-9D18-58698C966AFF}" type="slidenum">
              <a:rPr lang="en-US"/>
              <a:pPr>
                <a:defRPr/>
              </a:pPr>
              <a:t>‹#›</a:t>
            </a:fld>
            <a:endParaRPr lang="en-US" dirty="0"/>
          </a:p>
        </p:txBody>
      </p:sp>
    </p:spTree>
    <p:extLst>
      <p:ext uri="{BB962C8B-B14F-4D97-AF65-F5344CB8AC3E}">
        <p14:creationId xmlns:p14="http://schemas.microsoft.com/office/powerpoint/2010/main" val="1793625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1863">
              <a:defRPr sz="3200" b="1">
                <a:solidFill>
                  <a:srgbClr val="FFFF00"/>
                </a:solidFill>
                <a:latin typeface="Arial" charset="0"/>
              </a:defRPr>
            </a:lvl1pPr>
            <a:lvl2pPr marL="742950" indent="-285750" defTabSz="931863">
              <a:defRPr sz="3200" b="1">
                <a:solidFill>
                  <a:srgbClr val="FFFF00"/>
                </a:solidFill>
                <a:latin typeface="Arial" charset="0"/>
              </a:defRPr>
            </a:lvl2pPr>
            <a:lvl3pPr marL="1143000" indent="-228600" defTabSz="931863">
              <a:defRPr sz="3200" b="1">
                <a:solidFill>
                  <a:srgbClr val="FFFF00"/>
                </a:solidFill>
                <a:latin typeface="Arial" charset="0"/>
              </a:defRPr>
            </a:lvl3pPr>
            <a:lvl4pPr marL="1600200" indent="-228600" defTabSz="931863">
              <a:defRPr sz="3200" b="1">
                <a:solidFill>
                  <a:srgbClr val="FFFF00"/>
                </a:solidFill>
                <a:latin typeface="Arial" charset="0"/>
              </a:defRPr>
            </a:lvl4pPr>
            <a:lvl5pPr marL="2057400" indent="-228600" defTabSz="931863">
              <a:defRPr sz="3200" b="1">
                <a:solidFill>
                  <a:srgbClr val="FFFF00"/>
                </a:solidFill>
                <a:latin typeface="Arial" charset="0"/>
              </a:defRPr>
            </a:lvl5pPr>
            <a:lvl6pPr marL="2514600" indent="-228600" algn="ctr" defTabSz="931863" eaLnBrk="0" fontAlgn="base" hangingPunct="0">
              <a:spcBef>
                <a:spcPct val="50000"/>
              </a:spcBef>
              <a:spcAft>
                <a:spcPct val="0"/>
              </a:spcAft>
              <a:defRPr sz="3200" b="1">
                <a:solidFill>
                  <a:srgbClr val="FFFF00"/>
                </a:solidFill>
                <a:latin typeface="Arial" charset="0"/>
              </a:defRPr>
            </a:lvl6pPr>
            <a:lvl7pPr marL="2971800" indent="-228600" algn="ctr" defTabSz="931863" eaLnBrk="0" fontAlgn="base" hangingPunct="0">
              <a:spcBef>
                <a:spcPct val="50000"/>
              </a:spcBef>
              <a:spcAft>
                <a:spcPct val="0"/>
              </a:spcAft>
              <a:defRPr sz="3200" b="1">
                <a:solidFill>
                  <a:srgbClr val="FFFF00"/>
                </a:solidFill>
                <a:latin typeface="Arial" charset="0"/>
              </a:defRPr>
            </a:lvl7pPr>
            <a:lvl8pPr marL="3429000" indent="-228600" algn="ctr" defTabSz="931863" eaLnBrk="0" fontAlgn="base" hangingPunct="0">
              <a:spcBef>
                <a:spcPct val="50000"/>
              </a:spcBef>
              <a:spcAft>
                <a:spcPct val="0"/>
              </a:spcAft>
              <a:defRPr sz="3200" b="1">
                <a:solidFill>
                  <a:srgbClr val="FFFF00"/>
                </a:solidFill>
                <a:latin typeface="Arial" charset="0"/>
              </a:defRPr>
            </a:lvl8pPr>
            <a:lvl9pPr marL="3886200" indent="-228600" algn="ctr" defTabSz="931863" eaLnBrk="0" fontAlgn="base" hangingPunct="0">
              <a:spcBef>
                <a:spcPct val="50000"/>
              </a:spcBef>
              <a:spcAft>
                <a:spcPct val="0"/>
              </a:spcAft>
              <a:defRPr sz="3200" b="1">
                <a:solidFill>
                  <a:srgbClr val="FFFF00"/>
                </a:solidFill>
                <a:latin typeface="Arial" charset="0"/>
              </a:defRPr>
            </a:lvl9pPr>
          </a:lstStyle>
          <a:p>
            <a:fld id="{384FE27A-CA59-42D9-A428-915B49226AC7}" type="slidenum">
              <a:rPr lang="en-US" sz="1200" b="0" smtClean="0">
                <a:solidFill>
                  <a:schemeClr val="tx1"/>
                </a:solidFill>
              </a:rPr>
              <a:pPr/>
              <a:t>1</a:t>
            </a:fld>
            <a:endParaRPr lang="en-US" sz="1200" b="0" dirty="0"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t>Each year I put together an updated data summary booklet that serves as a reference for Board Members and administrators throughout the year. Available online.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80859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r>
              <a:rPr lang="en-US" dirty="0">
                <a:ea typeface="ＭＳ Ｐゴシック" pitchFamily="-65" charset="-128"/>
                <a:cs typeface="ＭＳ Ｐゴシック" pitchFamily="-65" charset="-128"/>
              </a:rPr>
              <a:t>An important</a:t>
            </a:r>
            <a:r>
              <a:rPr lang="en-US" dirty="0" smtClean="0">
                <a:ea typeface="ＭＳ Ｐゴシック" pitchFamily="-65" charset="-128"/>
                <a:cs typeface="ＭＳ Ｐゴシック" pitchFamily="-65" charset="-128"/>
              </a:rPr>
              <a:t> goal</a:t>
            </a:r>
            <a:r>
              <a:rPr lang="en-US" baseline="0" dirty="0" smtClean="0">
                <a:ea typeface="ＭＳ Ｐゴシック" pitchFamily="-65" charset="-128"/>
                <a:cs typeface="ＭＳ Ｐゴシック" pitchFamily="-65" charset="-128"/>
              </a:rPr>
              <a:t> of </a:t>
            </a:r>
            <a:r>
              <a:rPr lang="en-US" dirty="0" smtClean="0">
                <a:ea typeface="ＭＳ Ｐゴシック" pitchFamily="-65" charset="-128"/>
                <a:cs typeface="ＭＳ Ｐゴシック" pitchFamily="-65" charset="-128"/>
              </a:rPr>
              <a:t>the </a:t>
            </a:r>
            <a:r>
              <a:rPr lang="en-US" dirty="0">
                <a:ea typeface="ＭＳ Ｐゴシック" pitchFamily="-65" charset="-128"/>
                <a:cs typeface="ＭＳ Ｐゴシック" pitchFamily="-65" charset="-128"/>
              </a:rPr>
              <a:t>School Performance Profile is</a:t>
            </a:r>
            <a:r>
              <a:rPr lang="en-US" dirty="0" smtClean="0">
                <a:ea typeface="ＭＳ Ｐゴシック" pitchFamily="-65" charset="-128"/>
                <a:cs typeface="ＭＳ Ｐゴシック" pitchFamily="-65" charset="-128"/>
              </a:rPr>
              <a:t> to </a:t>
            </a:r>
            <a:r>
              <a:rPr lang="en-US" dirty="0">
                <a:ea typeface="ＭＳ Ｐゴシック" pitchFamily="-65" charset="-128"/>
                <a:cs typeface="ＭＳ Ｐゴシック" pitchFamily="-65" charset="-128"/>
              </a:rPr>
              <a:t>assist schools and districts</a:t>
            </a:r>
            <a:r>
              <a:rPr lang="en-US" dirty="0" smtClean="0">
                <a:ea typeface="ＭＳ Ｐゴシック" pitchFamily="-65" charset="-128"/>
                <a:cs typeface="ＭＳ Ｐゴシック" pitchFamily="-65" charset="-128"/>
              </a:rPr>
              <a:t> to inform and guide strategic decision making to</a:t>
            </a:r>
            <a:r>
              <a:rPr lang="en-US" baseline="0" dirty="0" smtClean="0">
                <a:ea typeface="ＭＳ Ｐゴシック" pitchFamily="-65" charset="-128"/>
                <a:cs typeface="ＭＳ Ｐゴシック" pitchFamily="-65" charset="-128"/>
              </a:rPr>
              <a:t> improve student achievement.</a:t>
            </a:r>
            <a:endParaRPr lang="en-US" dirty="0">
              <a:ea typeface="ＭＳ Ｐゴシック" pitchFamily="-65" charset="-128"/>
              <a:cs typeface="ＭＳ Ｐゴシック" pitchFamily="-65"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AFD88DBF-7F90-DB46-A76A-BF3776F09EB3}" type="slidenum">
              <a:rPr lang="en-US"/>
              <a:pPr/>
              <a:t>12</a:t>
            </a:fld>
            <a:endParaRPr 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25393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r>
              <a:rPr lang="en-US" dirty="0">
                <a:ea typeface="ＭＳ Ｐゴシック" pitchFamily="-65" charset="-128"/>
                <a:cs typeface="ＭＳ Ｐゴシック" pitchFamily="-65" charset="-128"/>
              </a:rPr>
              <a:t>An important</a:t>
            </a:r>
            <a:r>
              <a:rPr lang="en-US" dirty="0" smtClean="0">
                <a:ea typeface="ＭＳ Ｐゴシック" pitchFamily="-65" charset="-128"/>
                <a:cs typeface="ＭＳ Ｐゴシック" pitchFamily="-65" charset="-128"/>
              </a:rPr>
              <a:t> goal</a:t>
            </a:r>
            <a:r>
              <a:rPr lang="en-US" baseline="0" dirty="0" smtClean="0">
                <a:ea typeface="ＭＳ Ｐゴシック" pitchFamily="-65" charset="-128"/>
                <a:cs typeface="ＭＳ Ｐゴシック" pitchFamily="-65" charset="-128"/>
              </a:rPr>
              <a:t> of </a:t>
            </a:r>
            <a:r>
              <a:rPr lang="en-US" dirty="0" smtClean="0">
                <a:ea typeface="ＭＳ Ｐゴシック" pitchFamily="-65" charset="-128"/>
                <a:cs typeface="ＭＳ Ｐゴシック" pitchFamily="-65" charset="-128"/>
              </a:rPr>
              <a:t>the </a:t>
            </a:r>
            <a:r>
              <a:rPr lang="en-US" dirty="0">
                <a:ea typeface="ＭＳ Ｐゴシック" pitchFamily="-65" charset="-128"/>
                <a:cs typeface="ＭＳ Ｐゴシック" pitchFamily="-65" charset="-128"/>
              </a:rPr>
              <a:t>School Performance Profile is</a:t>
            </a:r>
            <a:r>
              <a:rPr lang="en-US" dirty="0" smtClean="0">
                <a:ea typeface="ＭＳ Ｐゴシック" pitchFamily="-65" charset="-128"/>
                <a:cs typeface="ＭＳ Ｐゴシック" pitchFamily="-65" charset="-128"/>
              </a:rPr>
              <a:t> to </a:t>
            </a:r>
            <a:r>
              <a:rPr lang="en-US" dirty="0">
                <a:ea typeface="ＭＳ Ｐゴシック" pitchFamily="-65" charset="-128"/>
                <a:cs typeface="ＭＳ Ｐゴシック" pitchFamily="-65" charset="-128"/>
              </a:rPr>
              <a:t>assist schools and districts</a:t>
            </a:r>
            <a:r>
              <a:rPr lang="en-US" dirty="0" smtClean="0">
                <a:ea typeface="ＭＳ Ｐゴシック" pitchFamily="-65" charset="-128"/>
                <a:cs typeface="ＭＳ Ｐゴシック" pitchFamily="-65" charset="-128"/>
              </a:rPr>
              <a:t> to inform and guide strategic decision making to</a:t>
            </a:r>
            <a:r>
              <a:rPr lang="en-US" baseline="0" dirty="0" smtClean="0">
                <a:ea typeface="ＭＳ Ｐゴシック" pitchFamily="-65" charset="-128"/>
                <a:cs typeface="ＭＳ Ｐゴシック" pitchFamily="-65" charset="-128"/>
              </a:rPr>
              <a:t> improve student achievement.</a:t>
            </a:r>
            <a:endParaRPr lang="en-US" dirty="0">
              <a:ea typeface="ＭＳ Ｐゴシック" pitchFamily="-65" charset="-128"/>
              <a:cs typeface="ＭＳ Ｐゴシック" pitchFamily="-65"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AFD88DBF-7F90-DB46-A76A-BF3776F09EB3}" type="slidenum">
              <a:rPr lang="en-US"/>
              <a:pPr/>
              <a:t>13</a:t>
            </a:fld>
            <a:endParaRPr 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78854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13-14  2/18 in Berks 12/22 in Montgomery County</a:t>
            </a:r>
          </a:p>
          <a:p>
            <a:r>
              <a:rPr lang="en-US" baseline="0" dirty="0" smtClean="0"/>
              <a:t>12-13  2/18 in Berks 15/22 in Montgomery County</a:t>
            </a:r>
          </a:p>
          <a:p>
            <a:endParaRPr lang="en-US" baseline="0" dirty="0" smtClean="0"/>
          </a:p>
          <a:p>
            <a:r>
              <a:rPr lang="en-US" baseline="0" dirty="0" smtClean="0"/>
              <a:t>Not included in the 22 is an Alternative school, 9</a:t>
            </a:r>
            <a:r>
              <a:rPr lang="en-US" baseline="30000" dirty="0" smtClean="0"/>
              <a:t>th</a:t>
            </a:r>
            <a:r>
              <a:rPr lang="en-US" baseline="0" dirty="0" smtClean="0"/>
              <a:t> grade center, Jenkinstown (no score at last I checked)</a:t>
            </a:r>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14</a:t>
            </a:fld>
            <a:endParaRPr lang="en-US" dirty="0"/>
          </a:p>
        </p:txBody>
      </p:sp>
    </p:spTree>
    <p:extLst>
      <p:ext uri="{BB962C8B-B14F-4D97-AF65-F5344CB8AC3E}">
        <p14:creationId xmlns:p14="http://schemas.microsoft.com/office/powerpoint/2010/main" val="355407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ea typeface="ＭＳ Ｐゴシック" pitchFamily="-65" charset="-128"/>
                <a:cs typeface="ＭＳ Ｐゴシック" pitchFamily="-65" charset="-128"/>
              </a:rPr>
              <a:t>Refer to Understanding Academic Performance Score Handout.</a:t>
            </a:r>
          </a:p>
          <a:p>
            <a:endParaRPr lang="en-US" dirty="0">
              <a:ea typeface="ＭＳ Ｐゴシック" pitchFamily="-65" charset="-128"/>
              <a:cs typeface="ＭＳ Ｐゴシック" pitchFamily="-65" charset="-128"/>
            </a:endParaRPr>
          </a:p>
          <a:p>
            <a:pPr>
              <a:buFont typeface="Arial"/>
              <a:buChar char="•"/>
            </a:pPr>
            <a:r>
              <a:rPr lang="en-US" dirty="0">
                <a:ea typeface="ＭＳ Ｐゴシック" pitchFamily="-65" charset="-128"/>
                <a:cs typeface="ＭＳ Ｐゴシック" pitchFamily="-65" charset="-128"/>
              </a:rPr>
              <a:t>The Educator Effectiveness System (Act 82 of 2012) is designed to evaluate teachers based upon classroom observations, teacher specific data, elective data, and building level data. The building level data is the school academic performance score derived from the Pennsylvania School Performance Profile.  It comprises 15% of each teacher and principal’s evaluation and will be a part of the Educator Effectiveness system starting with the 2013-2014 </a:t>
            </a:r>
            <a:r>
              <a:rPr lang="en-US" dirty="0" smtClean="0">
                <a:ea typeface="ＭＳ Ｐゴシック" pitchFamily="-65" charset="-128"/>
                <a:cs typeface="ＭＳ Ｐゴシック" pitchFamily="-65" charset="-128"/>
              </a:rPr>
              <a:t>and 2014-2015 school year, respectively.</a:t>
            </a:r>
          </a:p>
          <a:p>
            <a:endParaRPr lang="en-US" dirty="0">
              <a:ea typeface="ＭＳ Ｐゴシック" pitchFamily="-65" charset="-128"/>
              <a:cs typeface="ＭＳ Ｐゴシック" pitchFamily="-65"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C1F4DFAE-374E-A841-9C0A-767180C478C6}" type="slidenum">
              <a:rPr lang="en-US"/>
              <a:pPr/>
              <a:t>15</a:t>
            </a:fld>
            <a:endParaRPr 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0116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16</a:t>
            </a:fld>
            <a:endParaRPr lang="en-US" dirty="0"/>
          </a:p>
        </p:txBody>
      </p:sp>
    </p:spTree>
    <p:extLst>
      <p:ext uri="{BB962C8B-B14F-4D97-AF65-F5344CB8AC3E}">
        <p14:creationId xmlns:p14="http://schemas.microsoft.com/office/powerpoint/2010/main" val="2585050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2 year comparison</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17</a:t>
            </a:fld>
            <a:endParaRPr lang="en-US" dirty="0"/>
          </a:p>
        </p:txBody>
      </p:sp>
    </p:spTree>
    <p:extLst>
      <p:ext uri="{BB962C8B-B14F-4D97-AF65-F5344CB8AC3E}">
        <p14:creationId xmlns:p14="http://schemas.microsoft.com/office/powerpoint/2010/main" val="2208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SAT-For the class of 2015, the mean scores were 495 critical reading, 511 math, and 484 writing.  Which is a total of 1490</a:t>
            </a:r>
          </a:p>
          <a:p>
            <a:r>
              <a:rPr lang="en-US" sz="1200" b="0" i="0" kern="1200" dirty="0" smtClean="0">
                <a:solidFill>
                  <a:schemeClr val="tx1"/>
                </a:solidFill>
                <a:effectLst/>
                <a:latin typeface="Arial" charset="0"/>
                <a:ea typeface="+mn-ea"/>
                <a:cs typeface="Arial" charset="0"/>
              </a:rPr>
              <a:t>We had Reading 502 Math 510 Writing 501</a:t>
            </a:r>
          </a:p>
          <a:p>
            <a:endParaRPr lang="en-US" dirty="0" smtClean="0"/>
          </a:p>
          <a:p>
            <a:r>
              <a:rPr lang="en-US" dirty="0" smtClean="0"/>
              <a:t>ELA results for 10</a:t>
            </a:r>
            <a:r>
              <a:rPr lang="en-US" baseline="30000" dirty="0" smtClean="0"/>
              <a:t>th</a:t>
            </a:r>
            <a:r>
              <a:rPr lang="en-US" dirty="0" smtClean="0"/>
              <a:t> grade keystone were stronger than</a:t>
            </a:r>
            <a:r>
              <a:rPr lang="en-US" baseline="0" dirty="0" smtClean="0"/>
              <a:t> the previous year. </a:t>
            </a:r>
          </a:p>
          <a:p>
            <a:endParaRPr lang="en-US" baseline="0" dirty="0" smtClean="0"/>
          </a:p>
          <a:p>
            <a:r>
              <a:rPr lang="en-US" baseline="0" dirty="0" smtClean="0"/>
              <a:t>Constructed response work</a:t>
            </a:r>
          </a:p>
          <a:p>
            <a:endParaRPr lang="en-US" baseline="0" dirty="0" smtClean="0"/>
          </a:p>
          <a:p>
            <a:r>
              <a:rPr lang="en-US" baseline="0" dirty="0" smtClean="0"/>
              <a:t>ELA using a departmentalized structure.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18</a:t>
            </a:fld>
            <a:endParaRPr lang="en-US" dirty="0"/>
          </a:p>
        </p:txBody>
      </p:sp>
    </p:spTree>
    <p:extLst>
      <p:ext uri="{BB962C8B-B14F-4D97-AF65-F5344CB8AC3E}">
        <p14:creationId xmlns:p14="http://schemas.microsoft.com/office/powerpoint/2010/main" val="6102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19</a:t>
            </a:fld>
            <a:endParaRPr lang="en-US" dirty="0"/>
          </a:p>
        </p:txBody>
      </p:sp>
    </p:spTree>
    <p:extLst>
      <p:ext uri="{BB962C8B-B14F-4D97-AF65-F5344CB8AC3E}">
        <p14:creationId xmlns:p14="http://schemas.microsoft.com/office/powerpoint/2010/main" val="3847590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20</a:t>
            </a:fld>
            <a:endParaRPr lang="en-US" dirty="0"/>
          </a:p>
        </p:txBody>
      </p:sp>
    </p:spTree>
    <p:extLst>
      <p:ext uri="{BB962C8B-B14F-4D97-AF65-F5344CB8AC3E}">
        <p14:creationId xmlns:p14="http://schemas.microsoft.com/office/powerpoint/2010/main" val="258385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21</a:t>
            </a:fld>
            <a:endParaRPr lang="en-US" dirty="0"/>
          </a:p>
        </p:txBody>
      </p:sp>
    </p:spTree>
    <p:extLst>
      <p:ext uri="{BB962C8B-B14F-4D97-AF65-F5344CB8AC3E}">
        <p14:creationId xmlns:p14="http://schemas.microsoft.com/office/powerpoint/2010/main" val="95025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3</a:t>
            </a:fld>
            <a:endParaRPr lang="en-US" dirty="0"/>
          </a:p>
        </p:txBody>
      </p:sp>
    </p:spTree>
    <p:extLst>
      <p:ext uri="{BB962C8B-B14F-4D97-AF65-F5344CB8AC3E}">
        <p14:creationId xmlns:p14="http://schemas.microsoft.com/office/powerpoint/2010/main" val="413620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22</a:t>
            </a:fld>
            <a:endParaRPr lang="en-US" dirty="0"/>
          </a:p>
        </p:txBody>
      </p:sp>
    </p:spTree>
    <p:extLst>
      <p:ext uri="{BB962C8B-B14F-4D97-AF65-F5344CB8AC3E}">
        <p14:creationId xmlns:p14="http://schemas.microsoft.com/office/powerpoint/2010/main" val="2422421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23</a:t>
            </a:fld>
            <a:endParaRPr lang="en-US" dirty="0"/>
          </a:p>
        </p:txBody>
      </p:sp>
    </p:spTree>
    <p:extLst>
      <p:ext uri="{BB962C8B-B14F-4D97-AF65-F5344CB8AC3E}">
        <p14:creationId xmlns:p14="http://schemas.microsoft.com/office/powerpoint/2010/main" val="1095733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*This performance measure represents the percent of students in the school who graduate in four years with a regular high school diploma. The value represented for the reported year is the graduation rate calculated for one year previous to the reported year due to availability of this data.</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**The performance measure for "Advanced Placement or College Credit" is determined based on the number of offerings (4 core areas is 100%, 3 core areas is 75% etc.). </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***The performance measure for "PSAT/Plan Participation" is determined by converting the percent of grade 12 students who have a record of taking either the PSAT or Plan assessment prior to graduation to a scaled score (more than 60% participation results in a scaled score of 100).</a:t>
            </a:r>
          </a:p>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24</a:t>
            </a:fld>
            <a:endParaRPr lang="en-US" dirty="0"/>
          </a:p>
        </p:txBody>
      </p:sp>
    </p:spTree>
    <p:extLst>
      <p:ext uri="{BB962C8B-B14F-4D97-AF65-F5344CB8AC3E}">
        <p14:creationId xmlns:p14="http://schemas.microsoft.com/office/powerpoint/2010/main" val="1463843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*This performance measure represents the percent of students in the school who graduate in four years with a regular high school diploma. The value represented for the reported year is the graduation rate calculated for one year previous to the reported year due to availability of this data.</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**The performance measure for "Advanced Placement or College Credit" is determined based on the number of offerings (4 core areas is 100%, 3 core areas is 75% etc.). </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***The performance measure for "PSAT/Plan Participation" is determined by converting the percent of grade 12 students who have a record of taking either the PSAT or Plan assessment prior to graduation to a scaled score (more than 60% participation results in a scaled score of 100).</a:t>
            </a:r>
          </a:p>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25</a:t>
            </a:fld>
            <a:endParaRPr lang="en-US" dirty="0"/>
          </a:p>
        </p:txBody>
      </p:sp>
    </p:spTree>
    <p:extLst>
      <p:ext uri="{BB962C8B-B14F-4D97-AF65-F5344CB8AC3E}">
        <p14:creationId xmlns:p14="http://schemas.microsoft.com/office/powerpoint/2010/main" val="2110642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26</a:t>
            </a:fld>
            <a:endParaRPr lang="en-US" dirty="0"/>
          </a:p>
        </p:txBody>
      </p:sp>
    </p:spTree>
    <p:extLst>
      <p:ext uri="{BB962C8B-B14F-4D97-AF65-F5344CB8AC3E}">
        <p14:creationId xmlns:p14="http://schemas.microsoft.com/office/powerpoint/2010/main" val="367461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27</a:t>
            </a:fld>
            <a:endParaRPr lang="en-US" dirty="0"/>
          </a:p>
        </p:txBody>
      </p:sp>
    </p:spTree>
    <p:extLst>
      <p:ext uri="{BB962C8B-B14F-4D97-AF65-F5344CB8AC3E}">
        <p14:creationId xmlns:p14="http://schemas.microsoft.com/office/powerpoint/2010/main" val="2363537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in</a:t>
            </a:r>
            <a:r>
              <a:rPr lang="en-US" baseline="0" dirty="0" smtClean="0"/>
              <a:t> Berks County</a:t>
            </a:r>
          </a:p>
          <a:p>
            <a:r>
              <a:rPr lang="en-US" baseline="0" dirty="0" smtClean="0"/>
              <a:t>17</a:t>
            </a:r>
            <a:r>
              <a:rPr lang="en-US" baseline="30000" dirty="0" smtClean="0"/>
              <a:t>th</a:t>
            </a:r>
            <a:r>
              <a:rPr lang="en-US" baseline="0" dirty="0" smtClean="0"/>
              <a:t> in Montgomery</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28</a:t>
            </a:fld>
            <a:endParaRPr lang="en-US" dirty="0"/>
          </a:p>
        </p:txBody>
      </p:sp>
    </p:spTree>
    <p:extLst>
      <p:ext uri="{BB962C8B-B14F-4D97-AF65-F5344CB8AC3E}">
        <p14:creationId xmlns:p14="http://schemas.microsoft.com/office/powerpoint/2010/main" val="929090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29</a:t>
            </a:fld>
            <a:endParaRPr lang="en-US" dirty="0"/>
          </a:p>
        </p:txBody>
      </p:sp>
    </p:spTree>
    <p:extLst>
      <p:ext uri="{BB962C8B-B14F-4D97-AF65-F5344CB8AC3E}">
        <p14:creationId xmlns:p14="http://schemas.microsoft.com/office/powerpoint/2010/main" val="217413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we performed</a:t>
            </a:r>
            <a:r>
              <a:rPr lang="en-US" baseline="0" dirty="0" smtClean="0"/>
              <a:t> as compared to the state.</a:t>
            </a:r>
            <a:endParaRPr lang="en-US" dirty="0"/>
          </a:p>
        </p:txBody>
      </p:sp>
      <p:sp>
        <p:nvSpPr>
          <p:cNvPr id="4" name="Slide Number Placeholder 3"/>
          <p:cNvSpPr>
            <a:spLocks noGrp="1"/>
          </p:cNvSpPr>
          <p:nvPr>
            <p:ph type="sldNum" sz="quarter" idx="10"/>
          </p:nvPr>
        </p:nvSpPr>
        <p:spPr/>
        <p:txBody>
          <a:bodyPr/>
          <a:lstStyle/>
          <a:p>
            <a:fld id="{0518D411-D22A-43F0-A059-C7AA2F06E4DF}" type="slidenum">
              <a:rPr lang="en-US" smtClean="0"/>
              <a:t>30</a:t>
            </a:fld>
            <a:endParaRPr lang="en-US" dirty="0"/>
          </a:p>
        </p:txBody>
      </p:sp>
    </p:spTree>
    <p:extLst>
      <p:ext uri="{BB962C8B-B14F-4D97-AF65-F5344CB8AC3E}">
        <p14:creationId xmlns:p14="http://schemas.microsoft.com/office/powerpoint/2010/main" val="1206020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Wide</a:t>
            </a:r>
          </a:p>
          <a:p>
            <a:r>
              <a:rPr lang="en-US" dirty="0" smtClean="0"/>
              <a:t>In Algebra realize the curriculum/sequence change caused</a:t>
            </a:r>
            <a:r>
              <a:rPr lang="en-US" baseline="0" dirty="0" smtClean="0"/>
              <a:t> a huge change in numbers tested.</a:t>
            </a:r>
          </a:p>
          <a:p>
            <a:r>
              <a:rPr lang="en-US" baseline="0" dirty="0" smtClean="0"/>
              <a:t>2012-13  1177</a:t>
            </a:r>
          </a:p>
          <a:p>
            <a:r>
              <a:rPr lang="en-US" baseline="0" dirty="0" smtClean="0"/>
              <a:t>2013-14  461</a:t>
            </a:r>
          </a:p>
          <a:p>
            <a:r>
              <a:rPr lang="en-US" baseline="0" dirty="0" smtClean="0"/>
              <a:t>2014-15  595</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31</a:t>
            </a:fld>
            <a:endParaRPr lang="en-US" dirty="0"/>
          </a:p>
        </p:txBody>
      </p:sp>
    </p:spTree>
    <p:extLst>
      <p:ext uri="{BB962C8B-B14F-4D97-AF65-F5344CB8AC3E}">
        <p14:creationId xmlns:p14="http://schemas.microsoft.com/office/powerpoint/2010/main" val="400883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1863">
              <a:defRPr sz="3200" b="1">
                <a:solidFill>
                  <a:srgbClr val="FFFF00"/>
                </a:solidFill>
                <a:latin typeface="Arial" charset="0"/>
              </a:defRPr>
            </a:lvl1pPr>
            <a:lvl2pPr marL="742950" indent="-285750" defTabSz="931863">
              <a:defRPr sz="3200" b="1">
                <a:solidFill>
                  <a:srgbClr val="FFFF00"/>
                </a:solidFill>
                <a:latin typeface="Arial" charset="0"/>
              </a:defRPr>
            </a:lvl2pPr>
            <a:lvl3pPr marL="1143000" indent="-228600" defTabSz="931863">
              <a:defRPr sz="3200" b="1">
                <a:solidFill>
                  <a:srgbClr val="FFFF00"/>
                </a:solidFill>
                <a:latin typeface="Arial" charset="0"/>
              </a:defRPr>
            </a:lvl3pPr>
            <a:lvl4pPr marL="1600200" indent="-228600" defTabSz="931863">
              <a:defRPr sz="3200" b="1">
                <a:solidFill>
                  <a:srgbClr val="FFFF00"/>
                </a:solidFill>
                <a:latin typeface="Arial" charset="0"/>
              </a:defRPr>
            </a:lvl4pPr>
            <a:lvl5pPr marL="2057400" indent="-228600" defTabSz="931863">
              <a:defRPr sz="3200" b="1">
                <a:solidFill>
                  <a:srgbClr val="FFFF00"/>
                </a:solidFill>
                <a:latin typeface="Arial" charset="0"/>
              </a:defRPr>
            </a:lvl5pPr>
            <a:lvl6pPr marL="2514600" indent="-228600" algn="ctr" defTabSz="931863" eaLnBrk="0" fontAlgn="base" hangingPunct="0">
              <a:spcBef>
                <a:spcPct val="50000"/>
              </a:spcBef>
              <a:spcAft>
                <a:spcPct val="0"/>
              </a:spcAft>
              <a:defRPr sz="3200" b="1">
                <a:solidFill>
                  <a:srgbClr val="FFFF00"/>
                </a:solidFill>
                <a:latin typeface="Arial" charset="0"/>
              </a:defRPr>
            </a:lvl6pPr>
            <a:lvl7pPr marL="2971800" indent="-228600" algn="ctr" defTabSz="931863" eaLnBrk="0" fontAlgn="base" hangingPunct="0">
              <a:spcBef>
                <a:spcPct val="50000"/>
              </a:spcBef>
              <a:spcAft>
                <a:spcPct val="0"/>
              </a:spcAft>
              <a:defRPr sz="3200" b="1">
                <a:solidFill>
                  <a:srgbClr val="FFFF00"/>
                </a:solidFill>
                <a:latin typeface="Arial" charset="0"/>
              </a:defRPr>
            </a:lvl7pPr>
            <a:lvl8pPr marL="3429000" indent="-228600" algn="ctr" defTabSz="931863" eaLnBrk="0" fontAlgn="base" hangingPunct="0">
              <a:spcBef>
                <a:spcPct val="50000"/>
              </a:spcBef>
              <a:spcAft>
                <a:spcPct val="0"/>
              </a:spcAft>
              <a:defRPr sz="3200" b="1">
                <a:solidFill>
                  <a:srgbClr val="FFFF00"/>
                </a:solidFill>
                <a:latin typeface="Arial" charset="0"/>
              </a:defRPr>
            </a:lvl8pPr>
            <a:lvl9pPr marL="3886200" indent="-228600" algn="ctr" defTabSz="931863" eaLnBrk="0" fontAlgn="base" hangingPunct="0">
              <a:spcBef>
                <a:spcPct val="50000"/>
              </a:spcBef>
              <a:spcAft>
                <a:spcPct val="0"/>
              </a:spcAft>
              <a:defRPr sz="3200" b="1">
                <a:solidFill>
                  <a:srgbClr val="FFFF00"/>
                </a:solidFill>
                <a:latin typeface="Arial" charset="0"/>
              </a:defRPr>
            </a:lvl9pPr>
          </a:lstStyle>
          <a:p>
            <a:fld id="{7FB178E3-E94E-4647-ABBB-5573CB8CCB87}" type="slidenum">
              <a:rPr lang="en-US" sz="1200" b="0" smtClean="0">
                <a:solidFill>
                  <a:schemeClr val="tx1"/>
                </a:solidFill>
              </a:rPr>
              <a:pPr/>
              <a:t>5</a:t>
            </a:fld>
            <a:endParaRPr lang="en-US" sz="1200" b="0" dirty="0" smtClean="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dirty="0" smtClean="0"/>
              <a:t>12</a:t>
            </a:r>
            <a:r>
              <a:rPr lang="en-US" baseline="30000" dirty="0" smtClean="0"/>
              <a:t>th</a:t>
            </a:r>
            <a:r>
              <a:rPr lang="en-US" dirty="0" smtClean="0"/>
              <a:t> day enrollment</a:t>
            </a:r>
          </a:p>
        </p:txBody>
      </p:sp>
    </p:spTree>
    <p:extLst>
      <p:ext uri="{BB962C8B-B14F-4D97-AF65-F5344CB8AC3E}">
        <p14:creationId xmlns:p14="http://schemas.microsoft.com/office/powerpoint/2010/main" val="3803846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we performed</a:t>
            </a:r>
            <a:r>
              <a:rPr lang="en-US" baseline="0" dirty="0" smtClean="0"/>
              <a:t> as compared to the state.</a:t>
            </a:r>
            <a:endParaRPr lang="en-US" dirty="0"/>
          </a:p>
        </p:txBody>
      </p:sp>
      <p:sp>
        <p:nvSpPr>
          <p:cNvPr id="4" name="Slide Number Placeholder 3"/>
          <p:cNvSpPr>
            <a:spLocks noGrp="1"/>
          </p:cNvSpPr>
          <p:nvPr>
            <p:ph type="sldNum" sz="quarter" idx="10"/>
          </p:nvPr>
        </p:nvSpPr>
        <p:spPr/>
        <p:txBody>
          <a:bodyPr/>
          <a:lstStyle/>
          <a:p>
            <a:fld id="{0518D411-D22A-43F0-A059-C7AA2F06E4DF}" type="slidenum">
              <a:rPr lang="en-US" smtClean="0"/>
              <a:t>32</a:t>
            </a:fld>
            <a:endParaRPr lang="en-US" dirty="0"/>
          </a:p>
        </p:txBody>
      </p:sp>
    </p:spTree>
    <p:extLst>
      <p:ext uri="{BB962C8B-B14F-4D97-AF65-F5344CB8AC3E}">
        <p14:creationId xmlns:p14="http://schemas.microsoft.com/office/powerpoint/2010/main" val="1155007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8D411-D22A-43F0-A059-C7AA2F06E4DF}" type="slidenum">
              <a:rPr lang="en-US" smtClean="0"/>
              <a:t>33</a:t>
            </a:fld>
            <a:endParaRPr lang="en-US" dirty="0"/>
          </a:p>
        </p:txBody>
      </p:sp>
    </p:spTree>
    <p:extLst>
      <p:ext uri="{BB962C8B-B14F-4D97-AF65-F5344CB8AC3E}">
        <p14:creationId xmlns:p14="http://schemas.microsoft.com/office/powerpoint/2010/main" val="3076943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8D411-D22A-43F0-A059-C7AA2F06E4DF}" type="slidenum">
              <a:rPr lang="en-US" smtClean="0"/>
              <a:t>34</a:t>
            </a:fld>
            <a:endParaRPr lang="en-US" dirty="0"/>
          </a:p>
        </p:txBody>
      </p:sp>
    </p:spTree>
    <p:extLst>
      <p:ext uri="{BB962C8B-B14F-4D97-AF65-F5344CB8AC3E}">
        <p14:creationId xmlns:p14="http://schemas.microsoft.com/office/powerpoint/2010/main" val="1718479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difference between growth and achievement.</a:t>
            </a:r>
          </a:p>
          <a:p>
            <a:r>
              <a:rPr lang="en-US" dirty="0" smtClean="0"/>
              <a:t>Achievement</a:t>
            </a:r>
            <a:r>
              <a:rPr lang="en-US" baseline="0" dirty="0" smtClean="0"/>
              <a:t> is getting over a certain threshold regardless of starting point.</a:t>
            </a:r>
          </a:p>
          <a:p>
            <a:endParaRPr lang="en-US" baseline="0" dirty="0" smtClean="0"/>
          </a:p>
          <a:p>
            <a:r>
              <a:rPr lang="en-US" baseline="0" dirty="0" smtClean="0"/>
              <a:t>Growth takes into consideration the starting point to determine if actual learning has occurred.</a:t>
            </a:r>
          </a:p>
          <a:p>
            <a:endParaRPr lang="en-US" baseline="0" dirty="0" smtClean="0"/>
          </a:p>
          <a:p>
            <a:r>
              <a:rPr lang="en-US" baseline="0" dirty="0" smtClean="0"/>
              <a:t>Better because it focuses on the idea that all students should be learning.</a:t>
            </a:r>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35</a:t>
            </a:fld>
            <a:endParaRPr lang="en-US" dirty="0"/>
          </a:p>
        </p:txBody>
      </p:sp>
    </p:spTree>
    <p:extLst>
      <p:ext uri="{BB962C8B-B14F-4D97-AF65-F5344CB8AC3E}">
        <p14:creationId xmlns:p14="http://schemas.microsoft.com/office/powerpoint/2010/main" val="1108933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and ELA is not a true comparison due to the addition</a:t>
            </a:r>
            <a:r>
              <a:rPr lang="en-US" baseline="0" dirty="0" smtClean="0"/>
              <a:t> of the writing component.</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38</a:t>
            </a:fld>
            <a:endParaRPr lang="en-US" dirty="0"/>
          </a:p>
        </p:txBody>
      </p:sp>
    </p:spTree>
    <p:extLst>
      <p:ext uri="{BB962C8B-B14F-4D97-AF65-F5344CB8AC3E}">
        <p14:creationId xmlns:p14="http://schemas.microsoft.com/office/powerpoint/2010/main" val="1412722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2 year comparison.</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40</a:t>
            </a:fld>
            <a:endParaRPr lang="en-US" dirty="0"/>
          </a:p>
        </p:txBody>
      </p:sp>
    </p:spTree>
    <p:extLst>
      <p:ext uri="{BB962C8B-B14F-4D97-AF65-F5344CB8AC3E}">
        <p14:creationId xmlns:p14="http://schemas.microsoft.com/office/powerpoint/2010/main" val="1455415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41</a:t>
            </a:fld>
            <a:endParaRPr lang="en-US" dirty="0"/>
          </a:p>
        </p:txBody>
      </p:sp>
    </p:spTree>
    <p:extLst>
      <p:ext uri="{BB962C8B-B14F-4D97-AF65-F5344CB8AC3E}">
        <p14:creationId xmlns:p14="http://schemas.microsoft.com/office/powerpoint/2010/main" val="3953825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kids don’t take the test…</a:t>
            </a:r>
          </a:p>
          <a:p>
            <a:r>
              <a:rPr lang="en-US" dirty="0" smtClean="0"/>
              <a:t>We</a:t>
            </a:r>
            <a:r>
              <a:rPr lang="en-US" baseline="0" dirty="0" smtClean="0"/>
              <a:t> do not pay.</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43</a:t>
            </a:fld>
            <a:endParaRPr lang="en-US" dirty="0"/>
          </a:p>
        </p:txBody>
      </p:sp>
    </p:spTree>
    <p:extLst>
      <p:ext uri="{BB962C8B-B14F-4D97-AF65-F5344CB8AC3E}">
        <p14:creationId xmlns:p14="http://schemas.microsoft.com/office/powerpoint/2010/main" val="3509243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279 unique students out</a:t>
            </a:r>
            <a:r>
              <a:rPr lang="en-US" baseline="0" dirty="0" smtClean="0"/>
              <a:t> of the high school.  </a:t>
            </a:r>
          </a:p>
          <a:p>
            <a:r>
              <a:rPr lang="en-US" baseline="0" dirty="0" smtClean="0"/>
              <a:t>Not necessarily seniors.</a:t>
            </a:r>
          </a:p>
          <a:p>
            <a:endParaRPr lang="en-US" baseline="0" dirty="0" smtClean="0"/>
          </a:p>
          <a:p>
            <a:r>
              <a:rPr lang="en-US" baseline="0" dirty="0" smtClean="0"/>
              <a:t>349 tests had a 3 or higher.</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44</a:t>
            </a:fld>
            <a:endParaRPr lang="en-US" dirty="0"/>
          </a:p>
        </p:txBody>
      </p:sp>
    </p:spTree>
    <p:extLst>
      <p:ext uri="{BB962C8B-B14F-4D97-AF65-F5344CB8AC3E}">
        <p14:creationId xmlns:p14="http://schemas.microsoft.com/office/powerpoint/2010/main" val="3428835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courses</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45</a:t>
            </a:fld>
            <a:endParaRPr lang="en-US" dirty="0"/>
          </a:p>
        </p:txBody>
      </p:sp>
    </p:spTree>
    <p:extLst>
      <p:ext uri="{BB962C8B-B14F-4D97-AF65-F5344CB8AC3E}">
        <p14:creationId xmlns:p14="http://schemas.microsoft.com/office/powerpoint/2010/main" val="39548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1st</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6</a:t>
            </a:fld>
            <a:endParaRPr lang="en-US" dirty="0"/>
          </a:p>
        </p:txBody>
      </p:sp>
    </p:spTree>
    <p:extLst>
      <p:ext uri="{BB962C8B-B14F-4D97-AF65-F5344CB8AC3E}">
        <p14:creationId xmlns:p14="http://schemas.microsoft.com/office/powerpoint/2010/main" val="2226657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49</a:t>
            </a:fld>
            <a:endParaRPr lang="en-US" dirty="0"/>
          </a:p>
        </p:txBody>
      </p:sp>
    </p:spTree>
    <p:extLst>
      <p:ext uri="{BB962C8B-B14F-4D97-AF65-F5344CB8AC3E}">
        <p14:creationId xmlns:p14="http://schemas.microsoft.com/office/powerpoint/2010/main" val="331510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1st</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7</a:t>
            </a:fld>
            <a:endParaRPr lang="en-US" dirty="0"/>
          </a:p>
        </p:txBody>
      </p:sp>
    </p:spTree>
    <p:extLst>
      <p:ext uri="{BB962C8B-B14F-4D97-AF65-F5344CB8AC3E}">
        <p14:creationId xmlns:p14="http://schemas.microsoft.com/office/powerpoint/2010/main" val="258066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1st</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8</a:t>
            </a:fld>
            <a:endParaRPr lang="en-US" dirty="0"/>
          </a:p>
        </p:txBody>
      </p:sp>
    </p:spTree>
    <p:extLst>
      <p:ext uri="{BB962C8B-B14F-4D97-AF65-F5344CB8AC3E}">
        <p14:creationId xmlns:p14="http://schemas.microsoft.com/office/powerpoint/2010/main" val="4116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1st</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9</a:t>
            </a:fld>
            <a:endParaRPr lang="en-US" dirty="0"/>
          </a:p>
        </p:txBody>
      </p:sp>
    </p:spTree>
    <p:extLst>
      <p:ext uri="{BB962C8B-B14F-4D97-AF65-F5344CB8AC3E}">
        <p14:creationId xmlns:p14="http://schemas.microsoft.com/office/powerpoint/2010/main" val="3277772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1st</a:t>
            </a:r>
            <a:endParaRPr lang="en-US" dirty="0"/>
          </a:p>
        </p:txBody>
      </p:sp>
      <p:sp>
        <p:nvSpPr>
          <p:cNvPr id="4" name="Slide Number Placeholder 3"/>
          <p:cNvSpPr>
            <a:spLocks noGrp="1"/>
          </p:cNvSpPr>
          <p:nvPr>
            <p:ph type="sldNum" sz="quarter" idx="10"/>
          </p:nvPr>
        </p:nvSpPr>
        <p:spPr/>
        <p:txBody>
          <a:bodyPr/>
          <a:lstStyle/>
          <a:p>
            <a:pPr>
              <a:defRPr/>
            </a:pPr>
            <a:fld id="{7C0AA71B-A46C-4290-9D18-58698C966AFF}" type="slidenum">
              <a:rPr lang="en-US" smtClean="0"/>
              <a:pPr>
                <a:defRPr/>
              </a:pPr>
              <a:t>10</a:t>
            </a:fld>
            <a:endParaRPr lang="en-US" dirty="0"/>
          </a:p>
        </p:txBody>
      </p:sp>
    </p:spTree>
    <p:extLst>
      <p:ext uri="{BB962C8B-B14F-4D97-AF65-F5344CB8AC3E}">
        <p14:creationId xmlns:p14="http://schemas.microsoft.com/office/powerpoint/2010/main" val="378879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ea typeface="ＭＳ Ｐゴシック" pitchFamily="-65" charset="-128"/>
                <a:cs typeface="ＭＳ Ｐゴシック" pitchFamily="-65" charset="-128"/>
              </a:rPr>
              <a:t>Refer to Overview handout - Introduction.</a:t>
            </a:r>
          </a:p>
          <a:p>
            <a:endParaRPr lang="en-US" dirty="0">
              <a:ea typeface="ＭＳ Ｐゴシック" pitchFamily="-65" charset="-128"/>
              <a:cs typeface="ＭＳ Ｐゴシック" pitchFamily="-65" charset="-128"/>
            </a:endParaRPr>
          </a:p>
          <a:p>
            <a:r>
              <a:rPr lang="en-US" dirty="0">
                <a:ea typeface="ＭＳ Ｐゴシック" pitchFamily="-65" charset="-128"/>
                <a:cs typeface="ＭＳ Ｐゴシック" pitchFamily="-65" charset="-128"/>
              </a:rPr>
              <a:t>The PA School Performance Profile serves several purposes</a:t>
            </a:r>
            <a:r>
              <a:rPr lang="en-US" dirty="0" smtClean="0">
                <a:ea typeface="ＭＳ Ｐゴシック" pitchFamily="-65" charset="-128"/>
                <a:cs typeface="ＭＳ Ｐゴシック" pitchFamily="-65" charset="-128"/>
              </a:rPr>
              <a:t>:</a:t>
            </a:r>
            <a:endParaRPr lang="en-US" dirty="0">
              <a:ea typeface="ＭＳ Ｐゴシック" pitchFamily="-65" charset="-128"/>
              <a:cs typeface="ＭＳ Ｐゴシック" pitchFamily="-65" charset="-128"/>
            </a:endParaRPr>
          </a:p>
          <a:p>
            <a:pPr>
              <a:buFontTx/>
              <a:buChar char="•"/>
            </a:pPr>
            <a:r>
              <a:rPr lang="en-US" dirty="0">
                <a:ea typeface="ＭＳ Ｐゴシック" pitchFamily="-65" charset="-128"/>
                <a:cs typeface="ＭＳ Ｐゴシック" pitchFamily="-65" charset="-128"/>
              </a:rPr>
              <a:t>Provide a building level score for teachers, as part of the Educator Effectiveness </a:t>
            </a:r>
            <a:r>
              <a:rPr lang="en-US" dirty="0" smtClean="0">
                <a:ea typeface="ＭＳ Ｐゴシック" pitchFamily="-65" charset="-128"/>
                <a:cs typeface="ＭＳ Ｐゴシック" pitchFamily="-65" charset="-128"/>
              </a:rPr>
              <a:t>System beginning 2013-2014.</a:t>
            </a:r>
          </a:p>
          <a:p>
            <a:pPr>
              <a:buFontTx/>
              <a:buChar char="•"/>
            </a:pPr>
            <a:r>
              <a:rPr lang="en-US" dirty="0" smtClean="0">
                <a:ea typeface="ＭＳ Ｐゴシック" pitchFamily="-65" charset="-128"/>
                <a:cs typeface="ＭＳ Ｐゴシック" pitchFamily="-65" charset="-128"/>
              </a:rPr>
              <a:t>Inform the public of the academic performance measures of each school, comprehensive career and technical center, cyber charter and charter school in     </a:t>
            </a:r>
          </a:p>
          <a:p>
            <a:pPr>
              <a:buFontTx/>
              <a:buNone/>
            </a:pPr>
            <a:r>
              <a:rPr lang="en-US" dirty="0" smtClean="0">
                <a:ea typeface="ＭＳ Ｐゴシック" pitchFamily="-65" charset="-128"/>
                <a:cs typeface="ＭＳ Ｐゴシック" pitchFamily="-65" charset="-128"/>
              </a:rPr>
              <a:t> Pennsylvania</a:t>
            </a:r>
            <a:endParaRPr lang="en-US" dirty="0">
              <a:ea typeface="ＭＳ Ｐゴシック" pitchFamily="-65" charset="-128"/>
              <a:cs typeface="ＭＳ Ｐゴシック" pitchFamily="-65" charset="-128"/>
            </a:endParaRPr>
          </a:p>
          <a:p>
            <a:pPr>
              <a:buFontTx/>
              <a:buChar char="•"/>
            </a:pPr>
            <a:r>
              <a:rPr lang="en-US" dirty="0">
                <a:ea typeface="ＭＳ Ｐゴシック" pitchFamily="-65" charset="-128"/>
                <a:cs typeface="ＭＳ Ｐゴシック" pitchFamily="-65" charset="-128"/>
              </a:rPr>
              <a:t>Provide parents with performance measures for the school/district of residence, neighboring schools/districts and schools/districts across the state</a:t>
            </a:r>
          </a:p>
          <a:p>
            <a:endParaRPr lang="en-US" dirty="0">
              <a:ea typeface="ＭＳ Ｐゴシック" pitchFamily="-65" charset="-128"/>
              <a:cs typeface="ＭＳ Ｐゴシック" pitchFamily="-65"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BE8FD423-3530-404D-BF43-4042BEC4DC5D}" type="slidenum">
              <a:rPr lang="en-US"/>
              <a:pPr/>
              <a:t>11</a:t>
            </a:fld>
            <a:endParaRPr 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10213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6" name="Slide Number Placeholder 5"/>
          <p:cNvSpPr>
            <a:spLocks noGrp="1"/>
          </p:cNvSpPr>
          <p:nvPr>
            <p:ph type="sldNum" sz="quarter" idx="12"/>
          </p:nvPr>
        </p:nvSpPr>
        <p:spPr/>
        <p:txBody>
          <a:bodyPr/>
          <a:lstStyle/>
          <a:p>
            <a:pPr>
              <a:defRPr/>
            </a:pPr>
            <a:fld id="{D2EA2754-A817-4011-9197-1ECB5905CBBD}" type="slidenum">
              <a:rPr lang="en-US" smtClean="0"/>
              <a:pPr>
                <a:defRPr/>
              </a:pPr>
              <a:t>‹#›</a:t>
            </a:fld>
            <a:endParaRPr lang="en-US" dirty="0"/>
          </a:p>
        </p:txBody>
      </p:sp>
    </p:spTree>
    <p:extLst>
      <p:ext uri="{BB962C8B-B14F-4D97-AF65-F5344CB8AC3E}">
        <p14:creationId xmlns:p14="http://schemas.microsoft.com/office/powerpoint/2010/main" val="176515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6" name="Slide Number Placeholder 5"/>
          <p:cNvSpPr>
            <a:spLocks noGrp="1"/>
          </p:cNvSpPr>
          <p:nvPr>
            <p:ph type="sldNum" sz="quarter" idx="12"/>
          </p:nvPr>
        </p:nvSpPr>
        <p:spPr/>
        <p:txBody>
          <a:bodyPr/>
          <a:lstStyle/>
          <a:p>
            <a:pPr>
              <a:defRPr/>
            </a:pPr>
            <a:fld id="{D7E7D572-E993-4E0C-A7D2-A00331DBF677}" type="slidenum">
              <a:rPr lang="en-US" smtClean="0"/>
              <a:pPr>
                <a:defRPr/>
              </a:pPr>
              <a:t>‹#›</a:t>
            </a:fld>
            <a:endParaRPr lang="en-US" dirty="0"/>
          </a:p>
        </p:txBody>
      </p:sp>
    </p:spTree>
    <p:extLst>
      <p:ext uri="{BB962C8B-B14F-4D97-AF65-F5344CB8AC3E}">
        <p14:creationId xmlns:p14="http://schemas.microsoft.com/office/powerpoint/2010/main" val="14956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6" name="Slide Number Placeholder 5"/>
          <p:cNvSpPr>
            <a:spLocks noGrp="1"/>
          </p:cNvSpPr>
          <p:nvPr>
            <p:ph type="sldNum" sz="quarter" idx="12"/>
          </p:nvPr>
        </p:nvSpPr>
        <p:spPr/>
        <p:txBody>
          <a:bodyPr/>
          <a:lstStyle/>
          <a:p>
            <a:pPr>
              <a:defRPr/>
            </a:pPr>
            <a:fld id="{FC2373AB-3AAF-406A-A7B2-30597B67CCAE}" type="slidenum">
              <a:rPr lang="en-US" smtClean="0"/>
              <a:pPr>
                <a:defRPr/>
              </a:pPr>
              <a:t>‹#›</a:t>
            </a:fld>
            <a:endParaRPr lang="en-US" dirty="0"/>
          </a:p>
        </p:txBody>
      </p:sp>
    </p:spTree>
    <p:extLst>
      <p:ext uri="{BB962C8B-B14F-4D97-AF65-F5344CB8AC3E}">
        <p14:creationId xmlns:p14="http://schemas.microsoft.com/office/powerpoint/2010/main" val="469114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r>
              <a:rPr lang="en-US" dirty="0"/>
              <a:t>Free powerpoint template: www.brainybetty.com</a:t>
            </a:r>
          </a:p>
        </p:txBody>
      </p:sp>
      <p:sp>
        <p:nvSpPr>
          <p:cNvPr id="6" name="Rectangle 46"/>
          <p:cNvSpPr>
            <a:spLocks noGrp="1" noChangeArrowheads="1"/>
          </p:cNvSpPr>
          <p:nvPr>
            <p:ph type="sldNum" sz="quarter" idx="12"/>
          </p:nvPr>
        </p:nvSpPr>
        <p:spPr>
          <a:ln/>
        </p:spPr>
        <p:txBody>
          <a:bodyPr/>
          <a:lstStyle>
            <a:lvl1pPr>
              <a:defRPr/>
            </a:lvl1pPr>
          </a:lstStyle>
          <a:p>
            <a:pPr>
              <a:defRPr/>
            </a:pPr>
            <a:fld id="{40746BC4-FE4E-4D6C-8E25-FCC6A0605C30}" type="slidenum">
              <a:rPr lang="en-US"/>
              <a:pPr>
                <a:defRPr/>
              </a:pPr>
              <a:t>‹#›</a:t>
            </a:fld>
            <a:endParaRPr lang="en-US" dirty="0"/>
          </a:p>
        </p:txBody>
      </p:sp>
    </p:spTree>
    <p:extLst>
      <p:ext uri="{BB962C8B-B14F-4D97-AF65-F5344CB8AC3E}">
        <p14:creationId xmlns:p14="http://schemas.microsoft.com/office/powerpoint/2010/main" val="261471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6" name="Slide Number Placeholder 5"/>
          <p:cNvSpPr>
            <a:spLocks noGrp="1"/>
          </p:cNvSpPr>
          <p:nvPr>
            <p:ph type="sldNum" sz="quarter" idx="12"/>
          </p:nvPr>
        </p:nvSpPr>
        <p:spPr/>
        <p:txBody>
          <a:bodyPr/>
          <a:lstStyle/>
          <a:p>
            <a:pPr>
              <a:defRPr/>
            </a:pPr>
            <a:fld id="{0A77C546-CCB8-4687-ACE6-9A98B5FC4284}" type="slidenum">
              <a:rPr lang="en-US" smtClean="0"/>
              <a:pPr>
                <a:defRPr/>
              </a:pPr>
              <a:t>‹#›</a:t>
            </a:fld>
            <a:endParaRPr lang="en-US" dirty="0"/>
          </a:p>
        </p:txBody>
      </p:sp>
    </p:spTree>
    <p:extLst>
      <p:ext uri="{BB962C8B-B14F-4D97-AF65-F5344CB8AC3E}">
        <p14:creationId xmlns:p14="http://schemas.microsoft.com/office/powerpoint/2010/main" val="155976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6" name="Slide Number Placeholder 5"/>
          <p:cNvSpPr>
            <a:spLocks noGrp="1"/>
          </p:cNvSpPr>
          <p:nvPr>
            <p:ph type="sldNum" sz="quarter" idx="12"/>
          </p:nvPr>
        </p:nvSpPr>
        <p:spPr/>
        <p:txBody>
          <a:bodyPr/>
          <a:lstStyle/>
          <a:p>
            <a:pPr>
              <a:defRPr/>
            </a:pPr>
            <a:fld id="{EDEA3C46-FDB0-4DB8-80A1-AC623D35B265}" type="slidenum">
              <a:rPr lang="en-US" smtClean="0"/>
              <a:pPr>
                <a:defRPr/>
              </a:pPr>
              <a:t>‹#›</a:t>
            </a:fld>
            <a:endParaRPr lang="en-US" dirty="0"/>
          </a:p>
        </p:txBody>
      </p:sp>
    </p:spTree>
    <p:extLst>
      <p:ext uri="{BB962C8B-B14F-4D97-AF65-F5344CB8AC3E}">
        <p14:creationId xmlns:p14="http://schemas.microsoft.com/office/powerpoint/2010/main" val="226360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7" name="Slide Number Placeholder 6"/>
          <p:cNvSpPr>
            <a:spLocks noGrp="1"/>
          </p:cNvSpPr>
          <p:nvPr>
            <p:ph type="sldNum" sz="quarter" idx="12"/>
          </p:nvPr>
        </p:nvSpPr>
        <p:spPr/>
        <p:txBody>
          <a:bodyPr/>
          <a:lstStyle/>
          <a:p>
            <a:pPr>
              <a:defRPr/>
            </a:pPr>
            <a:fld id="{0D2073F3-4148-4DFF-8714-9B002769BD1B}" type="slidenum">
              <a:rPr lang="en-US" smtClean="0"/>
              <a:pPr>
                <a:defRPr/>
              </a:pPr>
              <a:t>‹#›</a:t>
            </a:fld>
            <a:endParaRPr lang="en-US" dirty="0"/>
          </a:p>
        </p:txBody>
      </p:sp>
    </p:spTree>
    <p:extLst>
      <p:ext uri="{BB962C8B-B14F-4D97-AF65-F5344CB8AC3E}">
        <p14:creationId xmlns:p14="http://schemas.microsoft.com/office/powerpoint/2010/main" val="373506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9" name="Slide Number Placeholder 8"/>
          <p:cNvSpPr>
            <a:spLocks noGrp="1"/>
          </p:cNvSpPr>
          <p:nvPr>
            <p:ph type="sldNum" sz="quarter" idx="12"/>
          </p:nvPr>
        </p:nvSpPr>
        <p:spPr/>
        <p:txBody>
          <a:bodyPr/>
          <a:lstStyle/>
          <a:p>
            <a:pPr>
              <a:defRPr/>
            </a:pPr>
            <a:fld id="{33759E84-4BB5-4A87-BE07-9DC29799E39C}" type="slidenum">
              <a:rPr lang="en-US" smtClean="0"/>
              <a:pPr>
                <a:defRPr/>
              </a:pPr>
              <a:t>‹#›</a:t>
            </a:fld>
            <a:endParaRPr lang="en-US" dirty="0"/>
          </a:p>
        </p:txBody>
      </p:sp>
    </p:spTree>
    <p:extLst>
      <p:ext uri="{BB962C8B-B14F-4D97-AF65-F5344CB8AC3E}">
        <p14:creationId xmlns:p14="http://schemas.microsoft.com/office/powerpoint/2010/main" val="332922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5" name="Slide Number Placeholder 4"/>
          <p:cNvSpPr>
            <a:spLocks noGrp="1"/>
          </p:cNvSpPr>
          <p:nvPr>
            <p:ph type="sldNum" sz="quarter" idx="12"/>
          </p:nvPr>
        </p:nvSpPr>
        <p:spPr/>
        <p:txBody>
          <a:bodyPr/>
          <a:lstStyle/>
          <a:p>
            <a:pPr>
              <a:defRPr/>
            </a:pPr>
            <a:fld id="{3D7187A1-99B3-4F9B-B726-7EE1946236C2}" type="slidenum">
              <a:rPr lang="en-US" smtClean="0"/>
              <a:pPr>
                <a:defRPr/>
              </a:pPr>
              <a:t>‹#›</a:t>
            </a:fld>
            <a:endParaRPr lang="en-US" dirty="0"/>
          </a:p>
        </p:txBody>
      </p:sp>
    </p:spTree>
    <p:extLst>
      <p:ext uri="{BB962C8B-B14F-4D97-AF65-F5344CB8AC3E}">
        <p14:creationId xmlns:p14="http://schemas.microsoft.com/office/powerpoint/2010/main" val="137556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4" name="Slide Number Placeholder 3"/>
          <p:cNvSpPr>
            <a:spLocks noGrp="1"/>
          </p:cNvSpPr>
          <p:nvPr>
            <p:ph type="sldNum" sz="quarter" idx="12"/>
          </p:nvPr>
        </p:nvSpPr>
        <p:spPr/>
        <p:txBody>
          <a:bodyPr/>
          <a:lstStyle/>
          <a:p>
            <a:pPr>
              <a:defRPr/>
            </a:pPr>
            <a:fld id="{17575B4A-6AFF-4E71-870E-93DB5B24344C}" type="slidenum">
              <a:rPr lang="en-US" smtClean="0"/>
              <a:pPr>
                <a:defRPr/>
              </a:pPr>
              <a:t>‹#›</a:t>
            </a:fld>
            <a:endParaRPr lang="en-US" dirty="0"/>
          </a:p>
        </p:txBody>
      </p:sp>
    </p:spTree>
    <p:extLst>
      <p:ext uri="{BB962C8B-B14F-4D97-AF65-F5344CB8AC3E}">
        <p14:creationId xmlns:p14="http://schemas.microsoft.com/office/powerpoint/2010/main" val="75357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7" name="Slide Number Placeholder 6"/>
          <p:cNvSpPr>
            <a:spLocks noGrp="1"/>
          </p:cNvSpPr>
          <p:nvPr>
            <p:ph type="sldNum" sz="quarter" idx="12"/>
          </p:nvPr>
        </p:nvSpPr>
        <p:spPr/>
        <p:txBody>
          <a:bodyPr/>
          <a:lstStyle/>
          <a:p>
            <a:pPr>
              <a:defRPr/>
            </a:pPr>
            <a:fld id="{B4440A3E-4B55-44CE-B33B-C4B389188ECD}" type="slidenum">
              <a:rPr lang="en-US" smtClean="0"/>
              <a:pPr>
                <a:defRPr/>
              </a:pPr>
              <a:t>‹#›</a:t>
            </a:fld>
            <a:endParaRPr lang="en-US" dirty="0"/>
          </a:p>
        </p:txBody>
      </p:sp>
    </p:spTree>
    <p:extLst>
      <p:ext uri="{BB962C8B-B14F-4D97-AF65-F5344CB8AC3E}">
        <p14:creationId xmlns:p14="http://schemas.microsoft.com/office/powerpoint/2010/main" val="354104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Free PowerPoint template: www.brainybetty.com</a:t>
            </a:r>
            <a:endParaRPr lang="en-US" dirty="0"/>
          </a:p>
        </p:txBody>
      </p:sp>
      <p:sp>
        <p:nvSpPr>
          <p:cNvPr id="7" name="Slide Number Placeholder 6"/>
          <p:cNvSpPr>
            <a:spLocks noGrp="1"/>
          </p:cNvSpPr>
          <p:nvPr>
            <p:ph type="sldNum" sz="quarter" idx="12"/>
          </p:nvPr>
        </p:nvSpPr>
        <p:spPr/>
        <p:txBody>
          <a:bodyPr/>
          <a:lstStyle/>
          <a:p>
            <a:pPr>
              <a:defRPr/>
            </a:pPr>
            <a:fld id="{927B6C23-451F-442F-ACA1-704693CBB97E}" type="slidenum">
              <a:rPr lang="en-US" smtClean="0"/>
              <a:pPr>
                <a:defRPr/>
              </a:pPr>
              <a:t>‹#›</a:t>
            </a:fld>
            <a:endParaRPr lang="en-US" dirty="0"/>
          </a:p>
        </p:txBody>
      </p:sp>
    </p:spTree>
    <p:extLst>
      <p:ext uri="{BB962C8B-B14F-4D97-AF65-F5344CB8AC3E}">
        <p14:creationId xmlns:p14="http://schemas.microsoft.com/office/powerpoint/2010/main" val="342651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Free PowerPoint template: www.brainybetty.com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815CBC-EF3C-41F9-92C0-8689C27032C6}" type="slidenum">
              <a:rPr lang="en-US" smtClean="0"/>
              <a:pPr>
                <a:defRPr/>
              </a:pPr>
              <a:t>‹#›</a:t>
            </a:fld>
            <a:endParaRPr lang="en-US" dirty="0"/>
          </a:p>
        </p:txBody>
      </p:sp>
    </p:spTree>
    <p:extLst>
      <p:ext uri="{BB962C8B-B14F-4D97-AF65-F5344CB8AC3E}">
        <p14:creationId xmlns:p14="http://schemas.microsoft.com/office/powerpoint/2010/main" val="3378138003"/>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52500" y="1600200"/>
            <a:ext cx="7772400" cy="1470025"/>
          </a:xfrm>
        </p:spPr>
        <p:txBody>
          <a:bodyPr/>
          <a:lstStyle/>
          <a:p>
            <a:pPr eaLnBrk="1" hangingPunct="1">
              <a:defRPr/>
            </a:pPr>
            <a:r>
              <a:rPr lang="en-US" b="1" dirty="0" smtClean="0">
                <a:solidFill>
                  <a:srgbClr val="000010"/>
                </a:solidFill>
                <a:effectLst/>
                <a:latin typeface="Times New Roman" pitchFamily="18" charset="0"/>
                <a:cs typeface="Times New Roman" pitchFamily="18" charset="0"/>
              </a:rPr>
              <a:t>Boyertown Area </a:t>
            </a:r>
            <a:br>
              <a:rPr lang="en-US" b="1" dirty="0" smtClean="0">
                <a:solidFill>
                  <a:srgbClr val="000010"/>
                </a:solidFill>
                <a:effectLst/>
                <a:latin typeface="Times New Roman" pitchFamily="18" charset="0"/>
                <a:cs typeface="Times New Roman" pitchFamily="18" charset="0"/>
              </a:rPr>
            </a:br>
            <a:r>
              <a:rPr lang="en-US" b="1" dirty="0" smtClean="0">
                <a:solidFill>
                  <a:srgbClr val="000010"/>
                </a:solidFill>
                <a:effectLst/>
                <a:latin typeface="Times New Roman" pitchFamily="18" charset="0"/>
                <a:cs typeface="Times New Roman" pitchFamily="18" charset="0"/>
              </a:rPr>
              <a:t>School District</a:t>
            </a:r>
            <a:r>
              <a:rPr lang="en-US" dirty="0" smtClean="0">
                <a:latin typeface="Times New Roman" pitchFamily="18" charset="0"/>
                <a:cs typeface="Times New Roman" pitchFamily="18" charset="0"/>
              </a:rPr>
              <a:t> </a:t>
            </a:r>
          </a:p>
        </p:txBody>
      </p:sp>
      <p:sp>
        <p:nvSpPr>
          <p:cNvPr id="5123" name="Rectangle 3"/>
          <p:cNvSpPr>
            <a:spLocks noGrp="1" noChangeArrowheads="1"/>
          </p:cNvSpPr>
          <p:nvPr>
            <p:ph type="subTitle" idx="1"/>
          </p:nvPr>
        </p:nvSpPr>
        <p:spPr>
          <a:xfrm>
            <a:off x="1600200" y="3124200"/>
            <a:ext cx="6400800" cy="1752600"/>
          </a:xfrm>
        </p:spPr>
        <p:txBody>
          <a:bodyPr/>
          <a:lstStyle/>
          <a:p>
            <a:pPr eaLnBrk="1" hangingPunct="1"/>
            <a:r>
              <a:rPr lang="en-US" sz="4000" dirty="0" smtClean="0">
                <a:solidFill>
                  <a:srgbClr val="000010"/>
                </a:solidFill>
                <a:effectLst/>
                <a:latin typeface="Times New Roman" pitchFamily="18" charset="0"/>
                <a:cs typeface="Times New Roman" pitchFamily="18" charset="0"/>
              </a:rPr>
              <a:t>Data Summary</a:t>
            </a:r>
          </a:p>
          <a:p>
            <a:pPr eaLnBrk="1" hangingPunct="1"/>
            <a:r>
              <a:rPr lang="en-US" sz="4000" dirty="0" smtClean="0">
                <a:solidFill>
                  <a:srgbClr val="000010"/>
                </a:solidFill>
                <a:latin typeface="Times New Roman" pitchFamily="18" charset="0"/>
                <a:cs typeface="Times New Roman" pitchFamily="18" charset="0"/>
              </a:rPr>
              <a:t>2014-15</a:t>
            </a:r>
            <a:endParaRPr lang="en-US" sz="4000" dirty="0" smtClean="0">
              <a:solidFill>
                <a:srgbClr val="000010"/>
              </a:solidFill>
              <a:effectLst/>
              <a:latin typeface="Times New Roman" pitchFamily="18" charset="0"/>
              <a:cs typeface="Times New Roman" pitchFamily="18" charset="0"/>
            </a:endParaRPr>
          </a:p>
        </p:txBody>
      </p:sp>
      <p:pic>
        <p:nvPicPr>
          <p:cNvPr id="5124" name="Picture 4" descr="distric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447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b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
            <a:ext cx="14668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NPF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181600"/>
            <a:ext cx="27432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1BEARPA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4463" y="5214938"/>
            <a:ext cx="13795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able Placeholder 2"/>
          <p:cNvSpPr>
            <a:spLocks noGrp="1"/>
          </p:cNvSpPr>
          <p:nvPr>
            <p:ph type="tbl" idx="1"/>
          </p:nvPr>
        </p:nvSpPr>
        <p:spPr/>
      </p:sp>
      <p:sp>
        <p:nvSpPr>
          <p:cNvPr id="4" name="Slide Number Placeholder 3"/>
          <p:cNvSpPr>
            <a:spLocks noGrp="1"/>
          </p:cNvSpPr>
          <p:nvPr>
            <p:ph type="sldNum" sz="quarter" idx="12"/>
          </p:nvPr>
        </p:nvSpPr>
        <p:spPr/>
        <p:txBody>
          <a:bodyPr/>
          <a:lstStyle/>
          <a:p>
            <a:pPr>
              <a:defRPr/>
            </a:pPr>
            <a:fld id="{40746BC4-FE4E-4D6C-8E25-FCC6A0605C30}" type="slidenum">
              <a:rPr lang="en-US" smtClean="0"/>
              <a:pPr>
                <a:defRPr/>
              </a:pPr>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992"/>
            <a:ext cx="10744200" cy="6333344"/>
          </a:xfrm>
          <a:prstGeom prst="rect">
            <a:avLst/>
          </a:prstGeom>
        </p:spPr>
      </p:pic>
    </p:spTree>
    <p:extLst>
      <p:ext uri="{BB962C8B-B14F-4D97-AF65-F5344CB8AC3E}">
        <p14:creationId xmlns:p14="http://schemas.microsoft.com/office/powerpoint/2010/main" val="393343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2"/>
          </p:nvPr>
        </p:nvSpPr>
        <p:spPr>
          <a:noFill/>
          <a:ln>
            <a:miter lim="800000"/>
            <a:headEnd/>
            <a:tailEnd/>
          </a:ln>
        </p:spPr>
        <p:txBody>
          <a:bodyPr/>
          <a:lstStyle/>
          <a:p>
            <a:fld id="{62CCAC89-76EF-9C45-AC31-8FE17B4C337F}" type="slidenum">
              <a:rPr lang="en-US"/>
              <a:pPr/>
              <a:t>11</a:t>
            </a:fld>
            <a:endParaRPr lang="en-US" dirty="0"/>
          </a:p>
        </p:txBody>
      </p:sp>
      <p:sp>
        <p:nvSpPr>
          <p:cNvPr id="5127" name="TextBox 4"/>
          <p:cNvSpPr txBox="1">
            <a:spLocks noChangeArrowheads="1"/>
          </p:cNvSpPr>
          <p:nvPr/>
        </p:nvSpPr>
        <p:spPr bwMode="auto">
          <a:xfrm>
            <a:off x="404205" y="1676400"/>
            <a:ext cx="8178800" cy="4985980"/>
          </a:xfrm>
          <a:prstGeom prst="rect">
            <a:avLst/>
          </a:prstGeom>
          <a:noFill/>
          <a:ln w="9525">
            <a:noFill/>
            <a:miter lim="800000"/>
            <a:headEnd/>
            <a:tailEnd/>
          </a:ln>
        </p:spPr>
        <p:txBody>
          <a:bodyPr>
            <a:prstTxWarp prst="textNoShape">
              <a:avLst/>
            </a:prstTxWarp>
            <a:spAutoFit/>
          </a:bodyPr>
          <a:lstStyle/>
          <a:p>
            <a:pPr>
              <a:spcAft>
                <a:spcPts val="1200"/>
              </a:spcAft>
              <a:defRPr/>
            </a:pPr>
            <a:r>
              <a:rPr lang="en-US" sz="2600" dirty="0" smtClean="0">
                <a:solidFill>
                  <a:schemeClr val="tx1"/>
                </a:solidFill>
              </a:rPr>
              <a:t>The PA School Performance Profile is designed to:</a:t>
            </a:r>
          </a:p>
          <a:p>
            <a:pPr marL="338138" indent="-338138" algn="l" eaLnBrk="0" hangingPunct="0">
              <a:spcAft>
                <a:spcPts val="1800"/>
              </a:spcAft>
              <a:buFont typeface="Wingdings" pitchFamily="-65" charset="2"/>
              <a:buChar char="§"/>
              <a:defRPr/>
            </a:pPr>
            <a:r>
              <a:rPr lang="en-US" sz="2400" b="0" dirty="0" smtClean="0">
                <a:solidFill>
                  <a:schemeClr val="tx1"/>
                </a:solidFill>
                <a:ea typeface="Arial" pitchFamily="-65" charset="0"/>
                <a:cs typeface="Arial" pitchFamily="-65" charset="0"/>
              </a:rPr>
              <a:t>Provide a </a:t>
            </a:r>
            <a:r>
              <a:rPr lang="en-US" sz="2400" b="0" dirty="0" smtClean="0">
                <a:solidFill>
                  <a:schemeClr val="tx1"/>
                </a:solidFill>
              </a:rPr>
              <a:t>building level academic score for teachers as part of the Educator Effectiveness System</a:t>
            </a:r>
            <a:endParaRPr lang="en-US" sz="2400" b="0" dirty="0" smtClean="0">
              <a:solidFill>
                <a:schemeClr val="tx1"/>
              </a:solidFill>
              <a:cs typeface="Arial" pitchFamily="-65" charset="0"/>
            </a:endParaRPr>
          </a:p>
          <a:p>
            <a:pPr marL="338138" indent="-338138" algn="l" eaLnBrk="0" hangingPunct="0">
              <a:spcAft>
                <a:spcPts val="1800"/>
              </a:spcAft>
              <a:buFont typeface="Wingdings" pitchFamily="-65" charset="2"/>
              <a:buChar char="§"/>
              <a:defRPr/>
            </a:pPr>
            <a:r>
              <a:rPr lang="en-US" sz="2400" b="0" dirty="0" smtClean="0">
                <a:solidFill>
                  <a:schemeClr val="tx1"/>
                </a:solidFill>
              </a:rPr>
              <a:t>Inform the public of the performance of each public school, comprehensive career and technical center, cyber charter and charter school in Pennsylvania</a:t>
            </a:r>
          </a:p>
          <a:p>
            <a:pPr marL="338138" indent="-338138" algn="l" eaLnBrk="0" hangingPunct="0">
              <a:spcAft>
                <a:spcPts val="1800"/>
              </a:spcAft>
              <a:buFont typeface="Wingdings" pitchFamily="-65" charset="2"/>
              <a:buChar char="§"/>
              <a:defRPr/>
            </a:pPr>
            <a:r>
              <a:rPr lang="en-US" sz="2400" b="0" dirty="0" smtClean="0">
                <a:solidFill>
                  <a:schemeClr val="tx1"/>
                </a:solidFill>
              </a:rPr>
              <a:t>Provide parents and taxpayers with performance measures for the school/district of residence, neighboring schools/districts and schools/districts across the state</a:t>
            </a:r>
            <a:endParaRPr lang="en-US" sz="2400" b="0" dirty="0">
              <a:solidFill>
                <a:schemeClr val="tx1"/>
              </a:solidFill>
              <a:ea typeface="Arial" pitchFamily="-65" charset="0"/>
              <a:cs typeface="Arial" pitchFamily="-65" charset="0"/>
            </a:endParaRPr>
          </a:p>
        </p:txBody>
      </p:sp>
      <p:sp>
        <p:nvSpPr>
          <p:cNvPr id="20488" name="Slide Number Placeholder 19"/>
          <p:cNvSpPr txBox="1">
            <a:spLocks/>
          </p:cNvSpPr>
          <p:nvPr/>
        </p:nvSpPr>
        <p:spPr bwMode="auto">
          <a:xfrm>
            <a:off x="6324600" y="4648200"/>
            <a:ext cx="381000" cy="365125"/>
          </a:xfrm>
          <a:prstGeom prst="rect">
            <a:avLst/>
          </a:prstGeom>
          <a:noFill/>
          <a:ln w="9525">
            <a:noFill/>
            <a:miter lim="800000"/>
            <a:headEnd/>
            <a:tailEnd/>
          </a:ln>
        </p:spPr>
        <p:txBody>
          <a:bodyPr>
            <a:prstTxWarp prst="textNoShape">
              <a:avLst/>
            </a:prstTxWarp>
          </a:bodyPr>
          <a:lstStyle/>
          <a:p>
            <a:pPr algn="r"/>
            <a:fld id="{E3B0EB06-45E7-1A47-BF71-1482822A541E}" type="slidenum">
              <a:rPr lang="en-US" sz="1400">
                <a:solidFill>
                  <a:schemeClr val="bg1"/>
                </a:solidFill>
                <a:latin typeface="Verdana" pitchFamily="-65" charset="0"/>
              </a:rPr>
              <a:pPr algn="r"/>
              <a:t>11</a:t>
            </a:fld>
            <a:endParaRPr lang="en-US" sz="1400" dirty="0">
              <a:solidFill>
                <a:schemeClr val="bg1"/>
              </a:solidFill>
              <a:latin typeface="Verdana" pitchFamily="-65"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166" y="104552"/>
            <a:ext cx="2470877" cy="144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770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2"/>
          </p:nvPr>
        </p:nvSpPr>
        <p:spPr>
          <a:noFill/>
          <a:ln>
            <a:miter lim="800000"/>
            <a:headEnd/>
            <a:tailEnd/>
          </a:ln>
        </p:spPr>
        <p:txBody>
          <a:bodyPr/>
          <a:lstStyle/>
          <a:p>
            <a:fld id="{7574E5AB-FA11-B141-B856-9AF35581FC0D}" type="slidenum">
              <a:rPr lang="en-US"/>
              <a:pPr/>
              <a:t>12</a:t>
            </a:fld>
            <a:endParaRPr lang="en-US" dirty="0"/>
          </a:p>
        </p:txBody>
      </p:sp>
      <p:sp>
        <p:nvSpPr>
          <p:cNvPr id="22533" name="TextBox 17"/>
          <p:cNvSpPr txBox="1">
            <a:spLocks noChangeArrowheads="1"/>
          </p:cNvSpPr>
          <p:nvPr/>
        </p:nvSpPr>
        <p:spPr bwMode="auto">
          <a:xfrm>
            <a:off x="508000" y="438150"/>
            <a:ext cx="5588000" cy="461963"/>
          </a:xfrm>
          <a:prstGeom prst="rect">
            <a:avLst/>
          </a:prstGeom>
          <a:noFill/>
          <a:ln w="9525">
            <a:noFill/>
            <a:miter lim="800000"/>
            <a:headEnd/>
            <a:tailEnd/>
          </a:ln>
        </p:spPr>
        <p:txBody>
          <a:bodyPr anchor="ctr">
            <a:prstTxWarp prst="textNoShape">
              <a:avLst/>
            </a:prstTxWarp>
            <a:spAutoFit/>
          </a:bodyPr>
          <a:lstStyle/>
          <a:p>
            <a:r>
              <a:rPr lang="en-US" sz="2400" dirty="0">
                <a:solidFill>
                  <a:schemeClr val="bg1"/>
                </a:solidFill>
                <a:latin typeface="Verdana" pitchFamily="-65" charset="0"/>
              </a:rPr>
              <a:t>Purpose</a:t>
            </a:r>
          </a:p>
        </p:txBody>
      </p:sp>
      <p:sp>
        <p:nvSpPr>
          <p:cNvPr id="6150" name="TextBox 4"/>
          <p:cNvSpPr txBox="1">
            <a:spLocks noChangeArrowheads="1"/>
          </p:cNvSpPr>
          <p:nvPr/>
        </p:nvSpPr>
        <p:spPr bwMode="auto">
          <a:xfrm>
            <a:off x="508000" y="228600"/>
            <a:ext cx="8178800" cy="5755422"/>
          </a:xfrm>
          <a:prstGeom prst="rect">
            <a:avLst/>
          </a:prstGeom>
          <a:noFill/>
          <a:ln w="9525">
            <a:noFill/>
            <a:miter lim="800000"/>
            <a:headEnd/>
            <a:tailEnd/>
          </a:ln>
        </p:spPr>
        <p:txBody>
          <a:bodyPr>
            <a:prstTxWarp prst="textNoShape">
              <a:avLst/>
            </a:prstTxWarp>
            <a:spAutoFit/>
          </a:bodyPr>
          <a:lstStyle/>
          <a:p>
            <a:pPr marL="169863" eaLnBrk="0" hangingPunct="0">
              <a:spcAft>
                <a:spcPts val="1800"/>
              </a:spcAft>
            </a:pPr>
            <a:r>
              <a:rPr lang="en-US" sz="2800" dirty="0">
                <a:solidFill>
                  <a:schemeClr val="tx1"/>
                </a:solidFill>
                <a:ea typeface="Arial" pitchFamily="-65" charset="0"/>
                <a:cs typeface="Arial" pitchFamily="-65" charset="0"/>
              </a:rPr>
              <a:t>For s</a:t>
            </a:r>
            <a:r>
              <a:rPr lang="en-US" sz="2800" dirty="0" smtClean="0">
                <a:solidFill>
                  <a:schemeClr val="tx1"/>
                </a:solidFill>
                <a:ea typeface="Arial" pitchFamily="-65" charset="0"/>
                <a:cs typeface="Arial" pitchFamily="-65" charset="0"/>
              </a:rPr>
              <a:t>chool </a:t>
            </a:r>
            <a:r>
              <a:rPr lang="en-US" sz="2800" dirty="0">
                <a:solidFill>
                  <a:schemeClr val="tx1"/>
                </a:solidFill>
                <a:ea typeface="Arial" pitchFamily="-65" charset="0"/>
                <a:cs typeface="Arial" pitchFamily="-65" charset="0"/>
              </a:rPr>
              <a:t>d</a:t>
            </a:r>
            <a:r>
              <a:rPr lang="en-US" sz="2800" dirty="0" smtClean="0">
                <a:solidFill>
                  <a:schemeClr val="tx1"/>
                </a:solidFill>
                <a:ea typeface="Arial" pitchFamily="-65" charset="0"/>
                <a:cs typeface="Arial" pitchFamily="-65" charset="0"/>
              </a:rPr>
              <a:t>istricts, </a:t>
            </a:r>
            <a:r>
              <a:rPr lang="en-US" sz="2800" dirty="0">
                <a:solidFill>
                  <a:schemeClr val="tx1"/>
                </a:solidFill>
                <a:ea typeface="Arial" pitchFamily="-65" charset="0"/>
                <a:cs typeface="Arial" pitchFamily="-65" charset="0"/>
              </a:rPr>
              <a:t>the S</a:t>
            </a:r>
            <a:r>
              <a:rPr lang="en-US" sz="2800" dirty="0" smtClean="0">
                <a:solidFill>
                  <a:schemeClr val="tx1"/>
                </a:solidFill>
                <a:ea typeface="Arial" pitchFamily="-65" charset="0"/>
                <a:cs typeface="Arial" pitchFamily="-65" charset="0"/>
              </a:rPr>
              <a:t>chool </a:t>
            </a:r>
            <a:r>
              <a:rPr lang="en-US" sz="2800" dirty="0">
                <a:solidFill>
                  <a:schemeClr val="tx1"/>
                </a:solidFill>
                <a:ea typeface="Arial" pitchFamily="-65" charset="0"/>
                <a:cs typeface="Arial" pitchFamily="-65" charset="0"/>
              </a:rPr>
              <a:t>Performance Profile </a:t>
            </a:r>
            <a:r>
              <a:rPr lang="en-US" sz="2800" dirty="0" smtClean="0">
                <a:solidFill>
                  <a:schemeClr val="tx1"/>
                </a:solidFill>
                <a:ea typeface="Arial" pitchFamily="-65" charset="0"/>
                <a:cs typeface="Arial" pitchFamily="-65" charset="0"/>
              </a:rPr>
              <a:t>serves </a:t>
            </a:r>
            <a:r>
              <a:rPr lang="en-US" sz="2800" dirty="0">
                <a:solidFill>
                  <a:schemeClr val="tx1"/>
                </a:solidFill>
                <a:ea typeface="Arial" pitchFamily="-65" charset="0"/>
                <a:cs typeface="Arial" pitchFamily="-65" charset="0"/>
              </a:rPr>
              <a:t>multiple purposes:</a:t>
            </a:r>
            <a:endParaRPr lang="en-US" sz="2800" dirty="0" smtClean="0">
              <a:solidFill>
                <a:schemeClr val="tx1"/>
              </a:solidFill>
              <a:ea typeface="Arial" pitchFamily="-65" charset="0"/>
              <a:cs typeface="Arial" pitchFamily="-65" charset="0"/>
            </a:endParaRPr>
          </a:p>
          <a:p>
            <a:pPr marL="508000" indent="-508000" algn="l" eaLnBrk="0" hangingPunct="0">
              <a:spcAft>
                <a:spcPts val="1800"/>
              </a:spcAft>
              <a:buFont typeface="Wingdings" pitchFamily="-65" charset="2"/>
              <a:buChar char="§"/>
            </a:pPr>
            <a:r>
              <a:rPr lang="en-US" sz="2800" b="0" dirty="0" smtClean="0">
                <a:solidFill>
                  <a:schemeClr val="tx1"/>
                </a:solidFill>
                <a:ea typeface="Arial" pitchFamily="-65" charset="0"/>
                <a:cs typeface="Arial" pitchFamily="-65" charset="0"/>
              </a:rPr>
              <a:t>Inform and guide goal setting, resource allocation, and targets for improved student achievement </a:t>
            </a:r>
          </a:p>
          <a:p>
            <a:pPr marL="508000" indent="-508000" algn="l" eaLnBrk="0" hangingPunct="0">
              <a:spcAft>
                <a:spcPts val="1800"/>
              </a:spcAft>
              <a:buFont typeface="Wingdings" pitchFamily="-65" charset="2"/>
              <a:buChar char="§"/>
            </a:pPr>
            <a:r>
              <a:rPr lang="en-US" sz="2800" b="0" dirty="0" smtClean="0">
                <a:solidFill>
                  <a:schemeClr val="tx1"/>
                </a:solidFill>
                <a:ea typeface="Arial" pitchFamily="-65" charset="0"/>
                <a:cs typeface="Arial" pitchFamily="-65" charset="0"/>
              </a:rPr>
              <a:t>Communicate </a:t>
            </a:r>
            <a:r>
              <a:rPr lang="en-US" sz="2800" b="0" dirty="0">
                <a:solidFill>
                  <a:schemeClr val="tx1"/>
                </a:solidFill>
                <a:ea typeface="Arial" pitchFamily="-65" charset="0"/>
                <a:cs typeface="Arial" pitchFamily="-65" charset="0"/>
              </a:rPr>
              <a:t>performance to various constituencies</a:t>
            </a:r>
            <a:endParaRPr lang="en-US" sz="2800" b="0" dirty="0" smtClean="0">
              <a:solidFill>
                <a:schemeClr val="tx1"/>
              </a:solidFill>
              <a:ea typeface="Arial" pitchFamily="-65" charset="0"/>
              <a:cs typeface="Arial" pitchFamily="-65" charset="0"/>
            </a:endParaRPr>
          </a:p>
          <a:p>
            <a:pPr marL="508000" indent="-508000" algn="l" eaLnBrk="0" hangingPunct="0">
              <a:spcAft>
                <a:spcPts val="1800"/>
              </a:spcAft>
              <a:buFont typeface="Wingdings" pitchFamily="-65" charset="2"/>
              <a:buChar char="§"/>
            </a:pPr>
            <a:r>
              <a:rPr lang="en-US" sz="2800" b="0" dirty="0" smtClean="0">
                <a:solidFill>
                  <a:schemeClr val="tx1"/>
                </a:solidFill>
                <a:ea typeface="Arial" pitchFamily="-65" charset="0"/>
                <a:cs typeface="Arial" pitchFamily="-65" charset="0"/>
              </a:rPr>
              <a:t>Compare </a:t>
            </a:r>
            <a:r>
              <a:rPr lang="en-US" sz="2800" b="0" dirty="0">
                <a:solidFill>
                  <a:schemeClr val="tx1"/>
                </a:solidFill>
                <a:ea typeface="Arial" pitchFamily="-65" charset="0"/>
                <a:cs typeface="Arial" pitchFamily="-65" charset="0"/>
              </a:rPr>
              <a:t>performance to other schools</a:t>
            </a:r>
          </a:p>
          <a:p>
            <a:pPr marL="508000" indent="-508000" algn="l" eaLnBrk="0" hangingPunct="0">
              <a:spcAft>
                <a:spcPts val="1800"/>
              </a:spcAft>
              <a:buFont typeface="Wingdings" pitchFamily="-65" charset="2"/>
              <a:buChar char="§"/>
            </a:pPr>
            <a:r>
              <a:rPr lang="en-US" sz="2800" b="0" dirty="0">
                <a:solidFill>
                  <a:schemeClr val="tx1"/>
                </a:solidFill>
                <a:ea typeface="Arial" pitchFamily="-65" charset="0"/>
                <a:cs typeface="Arial" pitchFamily="-65" charset="0"/>
              </a:rPr>
              <a:t>Encourage implementation of best </a:t>
            </a:r>
            <a:r>
              <a:rPr lang="en-US" sz="2800" b="0" dirty="0" smtClean="0">
                <a:solidFill>
                  <a:schemeClr val="tx1"/>
                </a:solidFill>
                <a:ea typeface="Arial" pitchFamily="-65" charset="0"/>
                <a:cs typeface="Arial" pitchFamily="-65" charset="0"/>
              </a:rPr>
              <a:t>practices</a:t>
            </a:r>
            <a:endParaRPr lang="en-US" sz="2800" b="0" dirty="0">
              <a:solidFill>
                <a:schemeClr val="tx1"/>
              </a:solidFill>
              <a:ea typeface="Arial" pitchFamily="-65" charset="0"/>
              <a:cs typeface="Arial" pitchFamily="-65" charset="0"/>
            </a:endParaRPr>
          </a:p>
        </p:txBody>
      </p:sp>
    </p:spTree>
    <p:extLst>
      <p:ext uri="{BB962C8B-B14F-4D97-AF65-F5344CB8AC3E}">
        <p14:creationId xmlns:p14="http://schemas.microsoft.com/office/powerpoint/2010/main" val="4136996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2"/>
          </p:nvPr>
        </p:nvSpPr>
        <p:spPr>
          <a:noFill/>
          <a:ln>
            <a:miter lim="800000"/>
            <a:headEnd/>
            <a:tailEnd/>
          </a:ln>
        </p:spPr>
        <p:txBody>
          <a:bodyPr/>
          <a:lstStyle/>
          <a:p>
            <a:fld id="{7574E5AB-FA11-B141-B856-9AF35581FC0D}" type="slidenum">
              <a:rPr lang="en-US"/>
              <a:pPr/>
              <a:t>13</a:t>
            </a:fld>
            <a:endParaRPr lang="en-US" dirty="0"/>
          </a:p>
        </p:txBody>
      </p:sp>
      <p:sp>
        <p:nvSpPr>
          <p:cNvPr id="22533" name="TextBox 17"/>
          <p:cNvSpPr txBox="1">
            <a:spLocks noChangeArrowheads="1"/>
          </p:cNvSpPr>
          <p:nvPr/>
        </p:nvSpPr>
        <p:spPr bwMode="auto">
          <a:xfrm>
            <a:off x="508000" y="438150"/>
            <a:ext cx="5588000" cy="461963"/>
          </a:xfrm>
          <a:prstGeom prst="rect">
            <a:avLst/>
          </a:prstGeom>
          <a:noFill/>
          <a:ln w="9525">
            <a:noFill/>
            <a:miter lim="800000"/>
            <a:headEnd/>
            <a:tailEnd/>
          </a:ln>
        </p:spPr>
        <p:txBody>
          <a:bodyPr anchor="ctr">
            <a:prstTxWarp prst="textNoShape">
              <a:avLst/>
            </a:prstTxWarp>
            <a:spAutoFit/>
          </a:bodyPr>
          <a:lstStyle/>
          <a:p>
            <a:r>
              <a:rPr lang="en-US" sz="2400" dirty="0">
                <a:solidFill>
                  <a:schemeClr val="bg1"/>
                </a:solidFill>
                <a:latin typeface="Verdana" pitchFamily="-65" charset="0"/>
              </a:rPr>
              <a:t>Purpose</a:t>
            </a:r>
          </a:p>
        </p:txBody>
      </p:sp>
      <p:sp>
        <p:nvSpPr>
          <p:cNvPr id="6150" name="TextBox 4"/>
          <p:cNvSpPr txBox="1">
            <a:spLocks noChangeArrowheads="1"/>
          </p:cNvSpPr>
          <p:nvPr/>
        </p:nvSpPr>
        <p:spPr bwMode="auto">
          <a:xfrm>
            <a:off x="508000" y="228600"/>
            <a:ext cx="8178800" cy="5755422"/>
          </a:xfrm>
          <a:prstGeom prst="rect">
            <a:avLst/>
          </a:prstGeom>
          <a:noFill/>
          <a:ln w="9525">
            <a:noFill/>
            <a:miter lim="800000"/>
            <a:headEnd/>
            <a:tailEnd/>
          </a:ln>
        </p:spPr>
        <p:txBody>
          <a:bodyPr>
            <a:prstTxWarp prst="textNoShape">
              <a:avLst/>
            </a:prstTxWarp>
            <a:spAutoFit/>
          </a:bodyPr>
          <a:lstStyle/>
          <a:p>
            <a:pPr marL="169863" eaLnBrk="0" hangingPunct="0">
              <a:spcAft>
                <a:spcPts val="1800"/>
              </a:spcAft>
            </a:pPr>
            <a:r>
              <a:rPr lang="en-US" sz="2800" dirty="0">
                <a:solidFill>
                  <a:schemeClr val="tx1"/>
                </a:solidFill>
                <a:ea typeface="Arial" pitchFamily="-65" charset="0"/>
                <a:cs typeface="Arial" pitchFamily="-65" charset="0"/>
              </a:rPr>
              <a:t>For s</a:t>
            </a:r>
            <a:r>
              <a:rPr lang="en-US" sz="2800" dirty="0" smtClean="0">
                <a:solidFill>
                  <a:schemeClr val="tx1"/>
                </a:solidFill>
                <a:ea typeface="Arial" pitchFamily="-65" charset="0"/>
                <a:cs typeface="Arial" pitchFamily="-65" charset="0"/>
              </a:rPr>
              <a:t>chool </a:t>
            </a:r>
            <a:r>
              <a:rPr lang="en-US" sz="2800" dirty="0">
                <a:solidFill>
                  <a:schemeClr val="tx1"/>
                </a:solidFill>
                <a:ea typeface="Arial" pitchFamily="-65" charset="0"/>
                <a:cs typeface="Arial" pitchFamily="-65" charset="0"/>
              </a:rPr>
              <a:t>d</a:t>
            </a:r>
            <a:r>
              <a:rPr lang="en-US" sz="2800" dirty="0" smtClean="0">
                <a:solidFill>
                  <a:schemeClr val="tx1"/>
                </a:solidFill>
                <a:ea typeface="Arial" pitchFamily="-65" charset="0"/>
                <a:cs typeface="Arial" pitchFamily="-65" charset="0"/>
              </a:rPr>
              <a:t>istricts, </a:t>
            </a:r>
            <a:r>
              <a:rPr lang="en-US" sz="2800" dirty="0">
                <a:solidFill>
                  <a:schemeClr val="tx1"/>
                </a:solidFill>
                <a:ea typeface="Arial" pitchFamily="-65" charset="0"/>
                <a:cs typeface="Arial" pitchFamily="-65" charset="0"/>
              </a:rPr>
              <a:t>the S</a:t>
            </a:r>
            <a:r>
              <a:rPr lang="en-US" sz="2800" dirty="0" smtClean="0">
                <a:solidFill>
                  <a:schemeClr val="tx1"/>
                </a:solidFill>
                <a:ea typeface="Arial" pitchFamily="-65" charset="0"/>
                <a:cs typeface="Arial" pitchFamily="-65" charset="0"/>
              </a:rPr>
              <a:t>chool </a:t>
            </a:r>
            <a:r>
              <a:rPr lang="en-US" sz="2800" dirty="0">
                <a:solidFill>
                  <a:schemeClr val="tx1"/>
                </a:solidFill>
                <a:ea typeface="Arial" pitchFamily="-65" charset="0"/>
                <a:cs typeface="Arial" pitchFamily="-65" charset="0"/>
              </a:rPr>
              <a:t>Performance Profile </a:t>
            </a:r>
            <a:r>
              <a:rPr lang="en-US" sz="2800" dirty="0" smtClean="0">
                <a:solidFill>
                  <a:schemeClr val="tx1"/>
                </a:solidFill>
                <a:ea typeface="Arial" pitchFamily="-65" charset="0"/>
                <a:cs typeface="Arial" pitchFamily="-65" charset="0"/>
              </a:rPr>
              <a:t>serves </a:t>
            </a:r>
            <a:r>
              <a:rPr lang="en-US" sz="2800" dirty="0">
                <a:solidFill>
                  <a:schemeClr val="tx1"/>
                </a:solidFill>
                <a:ea typeface="Arial" pitchFamily="-65" charset="0"/>
                <a:cs typeface="Arial" pitchFamily="-65" charset="0"/>
              </a:rPr>
              <a:t>multiple purposes:</a:t>
            </a:r>
            <a:endParaRPr lang="en-US" sz="2800" dirty="0" smtClean="0">
              <a:solidFill>
                <a:schemeClr val="tx1"/>
              </a:solidFill>
              <a:ea typeface="Arial" pitchFamily="-65" charset="0"/>
              <a:cs typeface="Arial" pitchFamily="-65" charset="0"/>
            </a:endParaRPr>
          </a:p>
          <a:p>
            <a:pPr marL="508000" indent="-508000" algn="l" eaLnBrk="0" hangingPunct="0">
              <a:spcAft>
                <a:spcPts val="1800"/>
              </a:spcAft>
              <a:buFont typeface="Wingdings" pitchFamily="-65" charset="2"/>
              <a:buChar char="§"/>
            </a:pPr>
            <a:r>
              <a:rPr lang="en-US" sz="2800" b="0" dirty="0" smtClean="0">
                <a:solidFill>
                  <a:schemeClr val="tx1"/>
                </a:solidFill>
                <a:ea typeface="Arial" pitchFamily="-65" charset="0"/>
                <a:cs typeface="Arial" pitchFamily="-65" charset="0"/>
              </a:rPr>
              <a:t>Inform and guide goal setting, resource allocation, and targets for improved student achievement </a:t>
            </a:r>
          </a:p>
          <a:p>
            <a:pPr marL="508000" indent="-508000" algn="l" eaLnBrk="0" hangingPunct="0">
              <a:spcAft>
                <a:spcPts val="1800"/>
              </a:spcAft>
              <a:buFont typeface="Wingdings" pitchFamily="-65" charset="2"/>
              <a:buChar char="§"/>
            </a:pPr>
            <a:r>
              <a:rPr lang="en-US" sz="2800" b="0" dirty="0" smtClean="0">
                <a:solidFill>
                  <a:schemeClr val="tx1"/>
                </a:solidFill>
                <a:ea typeface="Arial" pitchFamily="-65" charset="0"/>
                <a:cs typeface="Arial" pitchFamily="-65" charset="0"/>
              </a:rPr>
              <a:t>Communicate </a:t>
            </a:r>
            <a:r>
              <a:rPr lang="en-US" sz="2800" b="0" dirty="0">
                <a:solidFill>
                  <a:schemeClr val="tx1"/>
                </a:solidFill>
                <a:ea typeface="Arial" pitchFamily="-65" charset="0"/>
                <a:cs typeface="Arial" pitchFamily="-65" charset="0"/>
              </a:rPr>
              <a:t>performance to various constituencies</a:t>
            </a:r>
            <a:endParaRPr lang="en-US" sz="2800" b="0" dirty="0" smtClean="0">
              <a:solidFill>
                <a:schemeClr val="tx1"/>
              </a:solidFill>
              <a:ea typeface="Arial" pitchFamily="-65" charset="0"/>
              <a:cs typeface="Arial" pitchFamily="-65" charset="0"/>
            </a:endParaRPr>
          </a:p>
          <a:p>
            <a:pPr marL="508000" indent="-508000" algn="l" eaLnBrk="0" hangingPunct="0">
              <a:spcAft>
                <a:spcPts val="1800"/>
              </a:spcAft>
              <a:buFont typeface="Wingdings" pitchFamily="-65" charset="2"/>
              <a:buChar char="§"/>
            </a:pPr>
            <a:r>
              <a:rPr lang="en-US" sz="2800" b="0" dirty="0" smtClean="0">
                <a:solidFill>
                  <a:schemeClr val="tx1"/>
                </a:solidFill>
                <a:ea typeface="Arial" pitchFamily="-65" charset="0"/>
                <a:cs typeface="Arial" pitchFamily="-65" charset="0"/>
              </a:rPr>
              <a:t>Compare </a:t>
            </a:r>
            <a:r>
              <a:rPr lang="en-US" sz="2800" b="0" dirty="0">
                <a:solidFill>
                  <a:schemeClr val="tx1"/>
                </a:solidFill>
                <a:ea typeface="Arial" pitchFamily="-65" charset="0"/>
                <a:cs typeface="Arial" pitchFamily="-65" charset="0"/>
              </a:rPr>
              <a:t>performance to other schools</a:t>
            </a:r>
          </a:p>
          <a:p>
            <a:pPr marL="508000" indent="-508000" algn="l" eaLnBrk="0" hangingPunct="0">
              <a:spcAft>
                <a:spcPts val="1800"/>
              </a:spcAft>
              <a:buFont typeface="Wingdings" pitchFamily="-65" charset="2"/>
              <a:buChar char="§"/>
            </a:pPr>
            <a:r>
              <a:rPr lang="en-US" sz="2800" b="0" dirty="0">
                <a:solidFill>
                  <a:schemeClr val="tx1"/>
                </a:solidFill>
                <a:ea typeface="Arial" pitchFamily="-65" charset="0"/>
                <a:cs typeface="Arial" pitchFamily="-65" charset="0"/>
              </a:rPr>
              <a:t>Encourage implementation of best </a:t>
            </a:r>
            <a:r>
              <a:rPr lang="en-US" sz="2800" b="0" dirty="0" smtClean="0">
                <a:solidFill>
                  <a:schemeClr val="tx1"/>
                </a:solidFill>
                <a:ea typeface="Arial" pitchFamily="-65" charset="0"/>
                <a:cs typeface="Arial" pitchFamily="-65" charset="0"/>
              </a:rPr>
              <a:t>practices</a:t>
            </a:r>
            <a:endParaRPr lang="en-US" sz="2800" b="0" dirty="0">
              <a:solidFill>
                <a:schemeClr val="tx1"/>
              </a:solidFill>
              <a:ea typeface="Arial" pitchFamily="-65" charset="0"/>
              <a:cs typeface="Arial" pitchFamily="-65" charset="0"/>
            </a:endParaRPr>
          </a:p>
        </p:txBody>
      </p:sp>
      <p:sp>
        <p:nvSpPr>
          <p:cNvPr id="5" name="TextBox 4"/>
          <p:cNvSpPr txBox="1"/>
          <p:nvPr/>
        </p:nvSpPr>
        <p:spPr>
          <a:xfrm rot="20391748">
            <a:off x="1053327" y="2342496"/>
            <a:ext cx="6495000" cy="1569660"/>
          </a:xfrm>
          <a:prstGeom prst="rect">
            <a:avLst/>
          </a:prstGeom>
          <a:solidFill>
            <a:schemeClr val="bg1"/>
          </a:solidFill>
        </p:spPr>
        <p:txBody>
          <a:bodyPr wrap="square" rtlCol="0">
            <a:spAutoFit/>
          </a:bodyPr>
          <a:lstStyle/>
          <a:p>
            <a:r>
              <a:rPr lang="en-US" dirty="0" smtClean="0">
                <a:solidFill>
                  <a:srgbClr val="C00000"/>
                </a:solidFill>
              </a:rPr>
              <a:t>High School Only due to the implementation of the new PSSA at earlier grades.</a:t>
            </a:r>
            <a:endParaRPr lang="en-US" dirty="0">
              <a:solidFill>
                <a:srgbClr val="C00000"/>
              </a:solidFill>
            </a:endParaRPr>
          </a:p>
        </p:txBody>
      </p:sp>
    </p:spTree>
    <p:extLst>
      <p:ext uri="{BB962C8B-B14F-4D97-AF65-F5344CB8AC3E}">
        <p14:creationId xmlns:p14="http://schemas.microsoft.com/office/powerpoint/2010/main" val="37985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Performance Profile Scores</a:t>
            </a:r>
            <a:endParaRPr lang="en-US" b="1"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2921366"/>
              </p:ext>
            </p:extLst>
          </p:nvPr>
        </p:nvGraphicFramePr>
        <p:xfrm>
          <a:off x="571500" y="2209800"/>
          <a:ext cx="8001000" cy="1280160"/>
        </p:xfrm>
        <a:graphic>
          <a:graphicData uri="http://schemas.openxmlformats.org/drawingml/2006/table">
            <a:tbl>
              <a:tblPr firstRow="1" firstCol="1" bandRow="1">
                <a:tableStyleId>{5C22544A-7EE6-4342-B048-85BDC9FD1C3A}</a:tableStyleId>
              </a:tblPr>
              <a:tblGrid>
                <a:gridCol w="4718993"/>
                <a:gridCol w="3282007"/>
              </a:tblGrid>
              <a:tr h="346364">
                <a:tc>
                  <a:txBody>
                    <a:bodyPr/>
                    <a:lstStyle/>
                    <a:p>
                      <a:pPr marL="0" marR="0" algn="ctr">
                        <a:spcBef>
                          <a:spcPts val="0"/>
                        </a:spcBef>
                        <a:spcAft>
                          <a:spcPts val="0"/>
                        </a:spcAft>
                      </a:pPr>
                      <a:r>
                        <a:rPr lang="en-US" sz="2800" dirty="0">
                          <a:effectLst/>
                        </a:rPr>
                        <a:t>School</a:t>
                      </a:r>
                      <a:endParaRPr lang="en-US" sz="2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a:effectLst/>
                        </a:rPr>
                        <a:t>SPP</a:t>
                      </a:r>
                      <a:endParaRPr lang="en-US" sz="2800" dirty="0">
                        <a:effectLst/>
                        <a:latin typeface="Times New Roman"/>
                        <a:ea typeface="Times New Roman"/>
                      </a:endParaRPr>
                    </a:p>
                  </a:txBody>
                  <a:tcPr marL="68580" marR="68580" marT="0" marB="0" anchor="ctr"/>
                </a:tc>
              </a:tr>
              <a:tr h="346364">
                <a:tc>
                  <a:txBody>
                    <a:bodyPr/>
                    <a:lstStyle/>
                    <a:p>
                      <a:pPr marL="0" marR="0" algn="ctr">
                        <a:spcBef>
                          <a:spcPts val="0"/>
                        </a:spcBef>
                        <a:spcAft>
                          <a:spcPts val="0"/>
                        </a:spcAft>
                      </a:pPr>
                      <a:r>
                        <a:rPr lang="en-US" sz="2800" dirty="0">
                          <a:effectLst/>
                        </a:rPr>
                        <a:t>Boyertown Area </a:t>
                      </a:r>
                      <a:endParaRPr lang="en-US" sz="2800" dirty="0" smtClean="0">
                        <a:effectLst/>
                      </a:endParaRPr>
                    </a:p>
                    <a:p>
                      <a:pPr marL="0" marR="0" algn="ctr">
                        <a:spcBef>
                          <a:spcPts val="0"/>
                        </a:spcBef>
                        <a:spcAft>
                          <a:spcPts val="0"/>
                        </a:spcAft>
                      </a:pPr>
                      <a:r>
                        <a:rPr lang="en-US" sz="2800" dirty="0" smtClean="0">
                          <a:effectLst/>
                        </a:rPr>
                        <a:t>Senior </a:t>
                      </a:r>
                      <a:r>
                        <a:rPr lang="en-US" sz="2800" dirty="0">
                          <a:effectLst/>
                        </a:rPr>
                        <a:t>High</a:t>
                      </a:r>
                      <a:endParaRPr lang="en-US" sz="2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mn-ea"/>
                        </a:rPr>
                        <a:t>84.3</a:t>
                      </a:r>
                      <a:endParaRPr lang="en-US" sz="2800" dirty="0">
                        <a:effectLst/>
                        <a:latin typeface="Times New Roman"/>
                        <a:ea typeface="Times New Roman"/>
                      </a:endParaRPr>
                    </a:p>
                  </a:txBody>
                  <a:tcPr marL="68580" marR="68580" marT="0" marB="0" anchor="ctr"/>
                </a:tc>
              </a:tr>
            </a:tbl>
          </a:graphicData>
        </a:graphic>
      </p:graphicFrame>
      <p:sp>
        <p:nvSpPr>
          <p:cNvPr id="3" name="TextBox 2"/>
          <p:cNvSpPr txBox="1"/>
          <p:nvPr/>
        </p:nvSpPr>
        <p:spPr>
          <a:xfrm>
            <a:off x="2048927" y="4261188"/>
            <a:ext cx="5493813" cy="1015663"/>
          </a:xfrm>
          <a:prstGeom prst="rect">
            <a:avLst/>
          </a:prstGeom>
          <a:noFill/>
        </p:spPr>
        <p:txBody>
          <a:bodyPr wrap="none" rtlCol="0">
            <a:spAutoFit/>
          </a:bodyPr>
          <a:lstStyle/>
          <a:p>
            <a:r>
              <a:rPr lang="en-US" sz="2400" dirty="0" smtClean="0">
                <a:solidFill>
                  <a:schemeClr val="tx1"/>
                </a:solidFill>
              </a:rPr>
              <a:t>3</a:t>
            </a:r>
            <a:r>
              <a:rPr lang="en-US" sz="2400" baseline="30000" dirty="0" smtClean="0">
                <a:solidFill>
                  <a:schemeClr val="tx1"/>
                </a:solidFill>
              </a:rPr>
              <a:t>rd</a:t>
            </a:r>
            <a:r>
              <a:rPr lang="en-US" sz="2400" dirty="0" smtClean="0">
                <a:solidFill>
                  <a:schemeClr val="tx1"/>
                </a:solidFill>
              </a:rPr>
              <a:t> out </a:t>
            </a:r>
            <a:r>
              <a:rPr lang="en-US" sz="2400" dirty="0">
                <a:solidFill>
                  <a:schemeClr val="tx1"/>
                </a:solidFill>
              </a:rPr>
              <a:t>of 18 in Berks County</a:t>
            </a:r>
          </a:p>
          <a:p>
            <a:r>
              <a:rPr lang="en-US" sz="2400" dirty="0" smtClean="0">
                <a:solidFill>
                  <a:schemeClr val="tx1"/>
                </a:solidFill>
              </a:rPr>
              <a:t>17</a:t>
            </a:r>
            <a:r>
              <a:rPr lang="en-US" sz="2400" baseline="30000" dirty="0" smtClean="0">
                <a:solidFill>
                  <a:schemeClr val="tx1"/>
                </a:solidFill>
              </a:rPr>
              <a:t>th </a:t>
            </a:r>
            <a:r>
              <a:rPr lang="en-US" sz="2400" dirty="0" smtClean="0">
                <a:solidFill>
                  <a:schemeClr val="tx1"/>
                </a:solidFill>
              </a:rPr>
              <a:t>out of 22 in Montgomery County</a:t>
            </a:r>
          </a:p>
        </p:txBody>
      </p:sp>
    </p:spTree>
    <p:extLst>
      <p:ext uri="{BB962C8B-B14F-4D97-AF65-F5344CB8AC3E}">
        <p14:creationId xmlns:p14="http://schemas.microsoft.com/office/powerpoint/2010/main" val="296664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2"/>
          </p:nvPr>
        </p:nvSpPr>
        <p:spPr>
          <a:noFill/>
          <a:ln>
            <a:miter lim="800000"/>
            <a:headEnd/>
            <a:tailEnd/>
          </a:ln>
        </p:spPr>
        <p:txBody>
          <a:bodyPr/>
          <a:lstStyle/>
          <a:p>
            <a:fld id="{EA7E0B61-E08D-DB45-9DCD-FC08BD600F1A}" type="slidenum">
              <a:rPr lang="en-US"/>
              <a:pPr/>
              <a:t>15</a:t>
            </a:fld>
            <a:endParaRPr lang="en-US" dirty="0"/>
          </a:p>
        </p:txBody>
      </p:sp>
      <p:sp>
        <p:nvSpPr>
          <p:cNvPr id="30727" name="TextBox 4"/>
          <p:cNvSpPr txBox="1">
            <a:spLocks noChangeArrowheads="1"/>
          </p:cNvSpPr>
          <p:nvPr/>
        </p:nvSpPr>
        <p:spPr bwMode="auto">
          <a:xfrm>
            <a:off x="480646" y="1417638"/>
            <a:ext cx="8178800" cy="4062651"/>
          </a:xfrm>
          <a:prstGeom prst="rect">
            <a:avLst/>
          </a:prstGeom>
          <a:noFill/>
          <a:ln w="9525">
            <a:noFill/>
            <a:miter lim="800000"/>
            <a:headEnd/>
            <a:tailEnd/>
          </a:ln>
        </p:spPr>
        <p:txBody>
          <a:bodyPr>
            <a:prstTxWarp prst="textNoShape">
              <a:avLst/>
            </a:prstTxWarp>
            <a:spAutoFit/>
          </a:bodyPr>
          <a:lstStyle/>
          <a:p>
            <a:pPr marL="457200" indent="-457200" algn="l">
              <a:spcAft>
                <a:spcPts val="6000"/>
              </a:spcAft>
              <a:buFont typeface="Arial" pitchFamily="-65" charset="0"/>
              <a:buChar char="•"/>
            </a:pPr>
            <a:r>
              <a:rPr lang="en-US" sz="3200" b="0" dirty="0">
                <a:solidFill>
                  <a:schemeClr val="tx1"/>
                </a:solidFill>
              </a:rPr>
              <a:t>The score </a:t>
            </a:r>
            <a:r>
              <a:rPr lang="en-US" sz="3200" b="0" dirty="0" smtClean="0">
                <a:solidFill>
                  <a:schemeClr val="tx1"/>
                </a:solidFill>
              </a:rPr>
              <a:t>is </a:t>
            </a:r>
            <a:r>
              <a:rPr lang="en-US" sz="3200" b="0" dirty="0">
                <a:solidFill>
                  <a:schemeClr val="tx1"/>
                </a:solidFill>
              </a:rPr>
              <a:t>based upon multiple</a:t>
            </a:r>
            <a:r>
              <a:rPr lang="en-US" sz="3200" b="0" dirty="0" smtClean="0">
                <a:solidFill>
                  <a:schemeClr val="tx1"/>
                </a:solidFill>
              </a:rPr>
              <a:t> measures </a:t>
            </a:r>
            <a:r>
              <a:rPr lang="en-US" sz="3200" b="0" dirty="0">
                <a:solidFill>
                  <a:schemeClr val="tx1"/>
                </a:solidFill>
              </a:rPr>
              <a:t>which </a:t>
            </a:r>
            <a:r>
              <a:rPr lang="en-US" sz="3200" b="0" dirty="0" smtClean="0">
                <a:solidFill>
                  <a:schemeClr val="tx1"/>
                </a:solidFill>
              </a:rPr>
              <a:t>define high </a:t>
            </a:r>
            <a:r>
              <a:rPr lang="en-US" sz="3200" b="0" dirty="0">
                <a:solidFill>
                  <a:schemeClr val="tx1"/>
                </a:solidFill>
              </a:rPr>
              <a:t>performing </a:t>
            </a:r>
            <a:r>
              <a:rPr lang="en-US" sz="3200" b="0" dirty="0" smtClean="0">
                <a:solidFill>
                  <a:schemeClr val="tx1"/>
                </a:solidFill>
              </a:rPr>
              <a:t>schools. </a:t>
            </a:r>
            <a:endParaRPr lang="en-US" sz="3200" b="0" dirty="0">
              <a:solidFill>
                <a:schemeClr val="tx1"/>
              </a:solidFill>
            </a:endParaRPr>
          </a:p>
          <a:p>
            <a:pPr marL="457200" indent="-457200" algn="l">
              <a:spcAft>
                <a:spcPts val="6000"/>
              </a:spcAft>
              <a:buFont typeface="Arial" pitchFamily="-65" charset="0"/>
              <a:buChar char="•"/>
            </a:pPr>
            <a:r>
              <a:rPr lang="en-US" sz="3200" b="0" dirty="0">
                <a:solidFill>
                  <a:schemeClr val="tx1"/>
                </a:solidFill>
              </a:rPr>
              <a:t>Many data elements </a:t>
            </a:r>
            <a:r>
              <a:rPr lang="en-US" sz="3200" b="0" dirty="0" smtClean="0">
                <a:solidFill>
                  <a:schemeClr val="tx1"/>
                </a:solidFill>
              </a:rPr>
              <a:t>are combined </a:t>
            </a:r>
            <a:r>
              <a:rPr lang="en-US" sz="3200" b="0" dirty="0">
                <a:solidFill>
                  <a:schemeClr val="tx1"/>
                </a:solidFill>
              </a:rPr>
              <a:t>to create the academic score.  These elements are categorized into five areas.  </a:t>
            </a:r>
          </a:p>
        </p:txBody>
      </p:sp>
      <p:sp>
        <p:nvSpPr>
          <p:cNvPr id="5" name="Title 1"/>
          <p:cNvSpPr>
            <a:spLocks noGrp="1"/>
          </p:cNvSpPr>
          <p:nvPr>
            <p:ph type="title"/>
          </p:nvPr>
        </p:nvSpPr>
        <p:spPr>
          <a:xfrm>
            <a:off x="457200" y="274638"/>
            <a:ext cx="8229600" cy="1143000"/>
          </a:xfrm>
        </p:spPr>
        <p:txBody>
          <a:bodyPr/>
          <a:lstStyle/>
          <a:p>
            <a:r>
              <a:rPr lang="en-US" b="1" dirty="0" smtClean="0"/>
              <a:t>School Performance Profile Scores</a:t>
            </a:r>
            <a:endParaRPr lang="en-US" b="1" dirty="0"/>
          </a:p>
        </p:txBody>
      </p:sp>
    </p:spTree>
    <p:extLst>
      <p:ext uri="{BB962C8B-B14F-4D97-AF65-F5344CB8AC3E}">
        <p14:creationId xmlns:p14="http://schemas.microsoft.com/office/powerpoint/2010/main" val="3147036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16</a:t>
            </a:fld>
            <a:endParaRPr lang="en-US" dirty="0"/>
          </a:p>
        </p:txBody>
      </p:sp>
      <p:sp>
        <p:nvSpPr>
          <p:cNvPr id="5" name="Rectangle 4"/>
          <p:cNvSpPr/>
          <p:nvPr/>
        </p:nvSpPr>
        <p:spPr>
          <a:xfrm>
            <a:off x="488731" y="457200"/>
            <a:ext cx="8153400" cy="5416868"/>
          </a:xfrm>
          <a:prstGeom prst="rect">
            <a:avLst/>
          </a:prstGeom>
        </p:spPr>
        <p:txBody>
          <a:bodyPr wrap="square">
            <a:spAutoFit/>
          </a:bodyPr>
          <a:lstStyle/>
          <a:p>
            <a:r>
              <a:rPr lang="en-US" sz="2800" dirty="0">
                <a:solidFill>
                  <a:schemeClr val="tx1"/>
                </a:solidFill>
              </a:rPr>
              <a:t>Pennsylvania School Performance Profile</a:t>
            </a:r>
          </a:p>
          <a:p>
            <a:r>
              <a:rPr lang="en-US" sz="1800" dirty="0">
                <a:solidFill>
                  <a:schemeClr val="tx1"/>
                </a:solidFill>
              </a:rPr>
              <a:t> </a:t>
            </a:r>
          </a:p>
          <a:p>
            <a:r>
              <a:rPr lang="en-US" sz="2400" dirty="0">
                <a:solidFill>
                  <a:schemeClr val="tx1"/>
                </a:solidFill>
              </a:rPr>
              <a:t>The PA School Performance Profile provides a quantitative academic score based upon a 100-point scale using the following source data:</a:t>
            </a:r>
          </a:p>
          <a:p>
            <a:r>
              <a:rPr lang="en-US" sz="1800" dirty="0">
                <a:solidFill>
                  <a:schemeClr val="tx1"/>
                </a:solidFill>
              </a:rPr>
              <a:t> </a:t>
            </a:r>
          </a:p>
          <a:p>
            <a:pPr marL="285750" lvl="0" indent="-285750" algn="l">
              <a:buFont typeface="Arial" pitchFamily="34" charset="0"/>
              <a:buChar char="•"/>
            </a:pPr>
            <a:r>
              <a:rPr lang="en-US" sz="2400" b="0" dirty="0">
                <a:solidFill>
                  <a:schemeClr val="tx1"/>
                </a:solidFill>
              </a:rPr>
              <a:t>Indicators of Academic Achievement (40%)</a:t>
            </a:r>
          </a:p>
          <a:p>
            <a:pPr marL="285750" lvl="0" indent="-285750" algn="l">
              <a:buFont typeface="Arial" pitchFamily="34" charset="0"/>
              <a:buChar char="•"/>
            </a:pPr>
            <a:r>
              <a:rPr lang="en-US" sz="2400" b="0" dirty="0">
                <a:solidFill>
                  <a:schemeClr val="tx1"/>
                </a:solidFill>
              </a:rPr>
              <a:t>Indicators of Closing the Achievement </a:t>
            </a:r>
            <a:r>
              <a:rPr lang="en-US" sz="2400" b="0" dirty="0" smtClean="0">
                <a:solidFill>
                  <a:schemeClr val="tx1"/>
                </a:solidFill>
              </a:rPr>
              <a:t>Gap </a:t>
            </a:r>
            <a:r>
              <a:rPr lang="en-US" sz="2400" b="0" dirty="0">
                <a:solidFill>
                  <a:schemeClr val="tx1"/>
                </a:solidFill>
              </a:rPr>
              <a:t>(10</a:t>
            </a:r>
            <a:r>
              <a:rPr lang="en-US" sz="2400" b="0" dirty="0" smtClean="0">
                <a:solidFill>
                  <a:schemeClr val="tx1"/>
                </a:solidFill>
              </a:rPr>
              <a:t>%)</a:t>
            </a:r>
          </a:p>
          <a:p>
            <a:pPr marL="285750" lvl="0" indent="-285750" algn="l">
              <a:buFont typeface="Arial" pitchFamily="34" charset="0"/>
              <a:buChar char="•"/>
            </a:pPr>
            <a:r>
              <a:rPr lang="en-US" sz="2400" b="0" dirty="0" smtClean="0">
                <a:solidFill>
                  <a:schemeClr val="tx1"/>
                </a:solidFill>
              </a:rPr>
              <a:t>Indicators </a:t>
            </a:r>
            <a:r>
              <a:rPr lang="en-US" sz="2400" b="0" dirty="0">
                <a:solidFill>
                  <a:schemeClr val="tx1"/>
                </a:solidFill>
              </a:rPr>
              <a:t>of Academic Growth / PVAAS (40%)</a:t>
            </a:r>
          </a:p>
          <a:p>
            <a:pPr marL="285750" lvl="0" indent="-285750" algn="l">
              <a:buFont typeface="Arial" pitchFamily="34" charset="0"/>
              <a:buChar char="•"/>
            </a:pPr>
            <a:r>
              <a:rPr lang="en-US" sz="2400" b="0" dirty="0">
                <a:solidFill>
                  <a:schemeClr val="tx1"/>
                </a:solidFill>
              </a:rPr>
              <a:t>Other Academic Indicators (10%)</a:t>
            </a:r>
          </a:p>
          <a:p>
            <a:pPr marL="285750" lvl="0" indent="-285750" algn="l">
              <a:buFont typeface="Arial" pitchFamily="34" charset="0"/>
              <a:buChar char="•"/>
            </a:pPr>
            <a:r>
              <a:rPr lang="en-US" sz="2400" b="0" dirty="0">
                <a:solidFill>
                  <a:schemeClr val="tx1"/>
                </a:solidFill>
              </a:rPr>
              <a:t>Extra Credit for Advanced Achievement (up to 7 points)</a:t>
            </a:r>
          </a:p>
        </p:txBody>
      </p:sp>
    </p:spTree>
    <p:extLst>
      <p:ext uri="{BB962C8B-B14F-4D97-AF65-F5344CB8AC3E}">
        <p14:creationId xmlns:p14="http://schemas.microsoft.com/office/powerpoint/2010/main" val="7155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17</a:t>
            </a:fld>
            <a:endParaRPr lang="en-US" dirty="0"/>
          </a:p>
        </p:txBody>
      </p:sp>
      <p:sp>
        <p:nvSpPr>
          <p:cNvPr id="7" name="Rectangle 6"/>
          <p:cNvSpPr/>
          <p:nvPr/>
        </p:nvSpPr>
        <p:spPr>
          <a:xfrm>
            <a:off x="0" y="0"/>
            <a:ext cx="9144000" cy="3293209"/>
          </a:xfrm>
          <a:prstGeom prst="rect">
            <a:avLst/>
          </a:prstGeom>
        </p:spPr>
        <p:txBody>
          <a:bodyPr wrap="square">
            <a:spAutoFit/>
          </a:bodyPr>
          <a:lstStyle/>
          <a:p>
            <a:r>
              <a:rPr lang="en-US" sz="2800" dirty="0" smtClean="0">
                <a:solidFill>
                  <a:schemeClr val="tx1"/>
                </a:solidFill>
              </a:rPr>
              <a:t>Indicators </a:t>
            </a:r>
            <a:r>
              <a:rPr lang="en-US" sz="2800" dirty="0">
                <a:solidFill>
                  <a:schemeClr val="tx1"/>
                </a:solidFill>
              </a:rPr>
              <a:t>of Academic Achievement (40</a:t>
            </a:r>
            <a:r>
              <a:rPr lang="en-US" sz="2800" dirty="0" smtClean="0">
                <a:solidFill>
                  <a:schemeClr val="tx1"/>
                </a:solidFill>
              </a:rPr>
              <a:t>%)</a:t>
            </a:r>
            <a:r>
              <a:rPr lang="en-US" sz="1600" dirty="0">
                <a:solidFill>
                  <a:schemeClr val="tx1"/>
                </a:solidFill>
              </a:rPr>
              <a:t> </a:t>
            </a:r>
            <a:endParaRPr lang="en-US" sz="1600" dirty="0" smtClean="0">
              <a:solidFill>
                <a:schemeClr val="tx1"/>
              </a:solidFill>
            </a:endParaRPr>
          </a:p>
          <a:p>
            <a:pPr marL="285750" lvl="0" indent="-285750" algn="l">
              <a:buFont typeface="Arial" pitchFamily="34" charset="0"/>
              <a:buChar char="•"/>
            </a:pPr>
            <a:r>
              <a:rPr lang="en-US" sz="2000" dirty="0" smtClean="0">
                <a:solidFill>
                  <a:schemeClr val="tx1"/>
                </a:solidFill>
              </a:rPr>
              <a:t>Percent </a:t>
            </a:r>
            <a:r>
              <a:rPr lang="en-US" sz="2000" dirty="0">
                <a:solidFill>
                  <a:schemeClr val="tx1"/>
                </a:solidFill>
              </a:rPr>
              <a:t>Proficient or Advanced on Pennsylvania </a:t>
            </a:r>
            <a:r>
              <a:rPr lang="en-US" sz="2000" dirty="0" smtClean="0">
                <a:solidFill>
                  <a:schemeClr val="tx1"/>
                </a:solidFill>
              </a:rPr>
              <a:t>State Assessments </a:t>
            </a:r>
            <a:r>
              <a:rPr lang="en-US" sz="2000" dirty="0">
                <a:solidFill>
                  <a:schemeClr val="tx1"/>
                </a:solidFill>
              </a:rPr>
              <a:t>(</a:t>
            </a:r>
            <a:r>
              <a:rPr lang="en-US" sz="2000" strike="dblStrike" dirty="0" smtClean="0">
                <a:solidFill>
                  <a:schemeClr val="tx1"/>
                </a:solidFill>
              </a:rPr>
              <a:t>PSSA</a:t>
            </a:r>
            <a:r>
              <a:rPr lang="en-US" sz="2000" dirty="0" smtClean="0">
                <a:solidFill>
                  <a:schemeClr val="tx1"/>
                </a:solidFill>
              </a:rPr>
              <a:t> or Keystone) </a:t>
            </a:r>
            <a:r>
              <a:rPr lang="en-US" sz="2000" dirty="0">
                <a:solidFill>
                  <a:schemeClr val="tx1"/>
                </a:solidFill>
              </a:rPr>
              <a:t>Mathematics, </a:t>
            </a:r>
            <a:r>
              <a:rPr lang="en-US" sz="2000" dirty="0" smtClean="0">
                <a:solidFill>
                  <a:schemeClr val="tx1"/>
                </a:solidFill>
              </a:rPr>
              <a:t>ELA, and Science</a:t>
            </a:r>
            <a:endParaRPr lang="en-US" sz="2000" dirty="0">
              <a:solidFill>
                <a:schemeClr val="tx1"/>
              </a:solidFill>
            </a:endParaRPr>
          </a:p>
          <a:p>
            <a:pPr marL="285750" lvl="0" indent="-285750" algn="l">
              <a:buFont typeface="Arial" pitchFamily="34" charset="0"/>
              <a:buChar char="•"/>
            </a:pPr>
            <a:r>
              <a:rPr lang="en-US" sz="2000" dirty="0">
                <a:solidFill>
                  <a:schemeClr val="tx1"/>
                </a:solidFill>
              </a:rPr>
              <a:t>Percent Competent or Advanced on industry certification </a:t>
            </a:r>
            <a:r>
              <a:rPr lang="en-US" sz="2000" dirty="0" smtClean="0">
                <a:solidFill>
                  <a:schemeClr val="tx1"/>
                </a:solidFill>
              </a:rPr>
              <a:t>exams (NOCTI</a:t>
            </a:r>
            <a:r>
              <a:rPr lang="en-US" sz="2000" dirty="0">
                <a:solidFill>
                  <a:schemeClr val="tx1"/>
                </a:solidFill>
              </a:rPr>
              <a:t>: a job ready assessment for career and technical center students)</a:t>
            </a:r>
          </a:p>
          <a:p>
            <a:pPr marL="285750" lvl="0" indent="-285750" algn="l">
              <a:buFont typeface="Arial" pitchFamily="34" charset="0"/>
              <a:buChar char="•"/>
            </a:pPr>
            <a:r>
              <a:rPr lang="en-US" sz="2000" strike="dblStrike" dirty="0">
                <a:solidFill>
                  <a:schemeClr val="tx1"/>
                </a:solidFill>
              </a:rPr>
              <a:t>Percent Proficient or Advanced on PSSA Grade 3 Reading</a:t>
            </a:r>
          </a:p>
          <a:p>
            <a:pPr marL="285750" lvl="0" indent="-285750" algn="l">
              <a:buFont typeface="Arial" pitchFamily="34" charset="0"/>
              <a:buChar char="•"/>
            </a:pPr>
            <a:r>
              <a:rPr lang="en-US" sz="2000" dirty="0">
                <a:solidFill>
                  <a:schemeClr val="tx1"/>
                </a:solidFill>
              </a:rPr>
              <a:t>SAT/ACT College Ready Benchmark</a:t>
            </a:r>
          </a:p>
        </p:txBody>
      </p:sp>
      <p:graphicFrame>
        <p:nvGraphicFramePr>
          <p:cNvPr id="2" name="Table 1"/>
          <p:cNvGraphicFramePr>
            <a:graphicFrameLocks noGrp="1"/>
          </p:cNvGraphicFramePr>
          <p:nvPr>
            <p:extLst>
              <p:ext uri="{D42A27DB-BD31-4B8C-83A1-F6EECF244321}">
                <p14:modId xmlns:p14="http://schemas.microsoft.com/office/powerpoint/2010/main" val="1249818003"/>
              </p:ext>
            </p:extLst>
          </p:nvPr>
        </p:nvGraphicFramePr>
        <p:xfrm>
          <a:off x="381002" y="3850042"/>
          <a:ext cx="7377224" cy="1097280"/>
        </p:xfrm>
        <a:graphic>
          <a:graphicData uri="http://schemas.openxmlformats.org/drawingml/2006/table">
            <a:tbl>
              <a:tblPr firstRow="1" firstCol="1" bandRow="1">
                <a:tableStyleId>{5C22544A-7EE6-4342-B048-85BDC9FD1C3A}</a:tableStyleId>
              </a:tblPr>
              <a:tblGrid>
                <a:gridCol w="1097172"/>
                <a:gridCol w="1137127"/>
                <a:gridCol w="1210561"/>
                <a:gridCol w="1150087"/>
                <a:gridCol w="1424851"/>
                <a:gridCol w="1357426"/>
              </a:tblGrid>
              <a:tr h="649824">
                <a:tc>
                  <a:txBody>
                    <a:bodyPr/>
                    <a:lstStyle/>
                    <a:p>
                      <a:pPr marL="0" marR="0" algn="ctr">
                        <a:spcBef>
                          <a:spcPts val="0"/>
                        </a:spcBef>
                        <a:spcAft>
                          <a:spcPts val="0"/>
                        </a:spcAft>
                      </a:pPr>
                      <a:r>
                        <a:rPr lang="en-US" sz="2400" dirty="0">
                          <a:effectLst/>
                        </a:rPr>
                        <a:t> </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Math</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smtClean="0">
                          <a:effectLst/>
                        </a:rPr>
                        <a:t>ELA</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Science</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Industry Standards</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SAT/ACT</a:t>
                      </a:r>
                      <a:endParaRPr lang="en-US" sz="2400" dirty="0">
                        <a:effectLst/>
                        <a:latin typeface="Times New Roman"/>
                        <a:ea typeface="Times New Roman"/>
                      </a:endParaRPr>
                    </a:p>
                  </a:txBody>
                  <a:tcPr marL="68580" marR="68580" marT="0" marB="0"/>
                </a:tc>
              </a:tr>
              <a:tr h="324913">
                <a:tc>
                  <a:txBody>
                    <a:bodyPr/>
                    <a:lstStyle/>
                    <a:p>
                      <a:pPr marL="0" marR="0" algn="ctr">
                        <a:spcBef>
                          <a:spcPts val="0"/>
                        </a:spcBef>
                        <a:spcAft>
                          <a:spcPts val="0"/>
                        </a:spcAft>
                      </a:pPr>
                      <a:r>
                        <a:rPr lang="en-US" sz="2400" dirty="0">
                          <a:effectLst/>
                        </a:rPr>
                        <a:t>BASH</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78.83</a:t>
                      </a:r>
                      <a:r>
                        <a:rPr lang="en-US" sz="2400" dirty="0">
                          <a:effectLst/>
                        </a:rPr>
                        <a:t>%</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82.33%</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73.69%</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87.50%</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100.00%</a:t>
                      </a:r>
                      <a:endParaRPr lang="en-US" sz="2400" dirty="0">
                        <a:effectLst/>
                        <a:latin typeface="Times New Roman"/>
                        <a:ea typeface="Times New Roman"/>
                      </a:endParaRPr>
                    </a:p>
                  </a:txBody>
                  <a:tcPr marL="68580" marR="68580" marT="0" marB="0"/>
                </a:tc>
              </a:tr>
            </a:tbl>
          </a:graphicData>
        </a:graphic>
      </p:graphicFrame>
      <p:sp>
        <p:nvSpPr>
          <p:cNvPr id="5" name="Rectangle 4"/>
          <p:cNvSpPr/>
          <p:nvPr/>
        </p:nvSpPr>
        <p:spPr>
          <a:xfrm>
            <a:off x="609600" y="5244147"/>
            <a:ext cx="7391400" cy="1477328"/>
          </a:xfrm>
          <a:prstGeom prst="rect">
            <a:avLst/>
          </a:prstGeom>
        </p:spPr>
        <p:txBody>
          <a:bodyPr wrap="square">
            <a:spAutoFit/>
          </a:bodyPr>
          <a:lstStyle/>
          <a:p>
            <a:pPr algn="l"/>
            <a:r>
              <a:rPr lang="en-US" sz="1800" b="0" dirty="0">
                <a:solidFill>
                  <a:srgbClr val="000000"/>
                </a:solidFill>
                <a:latin typeface="Times New Roman" panose="02020603050405020304" pitchFamily="18" charset="0"/>
                <a:ea typeface="Times New Roman" panose="02020603050405020304" pitchFamily="18" charset="0"/>
              </a:rPr>
              <a:t>The performance measure for "SAT/ACT College Ready Benchmark" is determined by converting the percent of Grade 12 students who achieved a total score of 1550 or higher on the SAT and/or a 22 or Higher on the ACT prior to graduation to a scaled score (40% or higher = 100, 30% = 75, 20% = 50, etc.).</a:t>
            </a:r>
            <a:endParaRPr lang="en-US" sz="1800" b="0" dirty="0"/>
          </a:p>
        </p:txBody>
      </p:sp>
    </p:spTree>
    <p:extLst>
      <p:ext uri="{BB962C8B-B14F-4D97-AF65-F5344CB8AC3E}">
        <p14:creationId xmlns:p14="http://schemas.microsoft.com/office/powerpoint/2010/main" val="385018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18</a:t>
            </a:fld>
            <a:endParaRPr lang="en-US" dirty="0"/>
          </a:p>
        </p:txBody>
      </p:sp>
      <p:sp>
        <p:nvSpPr>
          <p:cNvPr id="7" name="Rectangle 6"/>
          <p:cNvSpPr/>
          <p:nvPr/>
        </p:nvSpPr>
        <p:spPr>
          <a:xfrm>
            <a:off x="0" y="609600"/>
            <a:ext cx="9144000" cy="1169551"/>
          </a:xfrm>
          <a:prstGeom prst="rect">
            <a:avLst/>
          </a:prstGeom>
        </p:spPr>
        <p:txBody>
          <a:bodyPr wrap="square">
            <a:spAutoFit/>
          </a:bodyPr>
          <a:lstStyle/>
          <a:p>
            <a:r>
              <a:rPr lang="en-US" sz="2800" dirty="0" smtClean="0">
                <a:solidFill>
                  <a:schemeClr val="tx1"/>
                </a:solidFill>
              </a:rPr>
              <a:t>Indicators </a:t>
            </a:r>
            <a:r>
              <a:rPr lang="en-US" sz="2800" dirty="0">
                <a:solidFill>
                  <a:schemeClr val="tx1"/>
                </a:solidFill>
              </a:rPr>
              <a:t>of Academic Achievement (40</a:t>
            </a:r>
            <a:r>
              <a:rPr lang="en-US" sz="2800" dirty="0" smtClean="0">
                <a:solidFill>
                  <a:schemeClr val="tx1"/>
                </a:solidFill>
              </a:rPr>
              <a:t>%)</a:t>
            </a:r>
          </a:p>
          <a:p>
            <a:r>
              <a:rPr lang="en-US" sz="2800" dirty="0" smtClean="0">
                <a:solidFill>
                  <a:schemeClr val="tx1"/>
                </a:solidFill>
              </a:rPr>
              <a:t>Two Year Comparison</a:t>
            </a:r>
            <a:r>
              <a:rPr lang="en-US" sz="1600" dirty="0">
                <a:solidFill>
                  <a:schemeClr val="tx1"/>
                </a:solidFill>
              </a:rPr>
              <a:t> </a:t>
            </a:r>
            <a:endParaRPr lang="en-US" sz="1600" dirty="0" smtClean="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54885936"/>
              </p:ext>
            </p:extLst>
          </p:nvPr>
        </p:nvGraphicFramePr>
        <p:xfrm>
          <a:off x="266699" y="2245023"/>
          <a:ext cx="8610602" cy="2194560"/>
        </p:xfrm>
        <a:graphic>
          <a:graphicData uri="http://schemas.openxmlformats.org/drawingml/2006/table">
            <a:tbl>
              <a:tblPr firstRow="1" firstCol="1" bandRow="1">
                <a:tableStyleId>{5C22544A-7EE6-4342-B048-85BDC9FD1C3A}</a:tableStyleId>
              </a:tblPr>
              <a:tblGrid>
                <a:gridCol w="1280605"/>
                <a:gridCol w="1327240"/>
                <a:gridCol w="1412951"/>
                <a:gridCol w="1342368"/>
                <a:gridCol w="1663068"/>
                <a:gridCol w="1584370"/>
              </a:tblGrid>
              <a:tr h="649824">
                <a:tc>
                  <a:txBody>
                    <a:bodyPr/>
                    <a:lstStyle/>
                    <a:p>
                      <a:pPr marL="0" marR="0" algn="ctr">
                        <a:spcBef>
                          <a:spcPts val="0"/>
                        </a:spcBef>
                        <a:spcAft>
                          <a:spcPts val="0"/>
                        </a:spcAft>
                      </a:pPr>
                      <a:r>
                        <a:rPr lang="en-US" sz="2400" dirty="0">
                          <a:effectLst/>
                          <a:latin typeface="+mn-lt"/>
                        </a:rPr>
                        <a:t> </a:t>
                      </a:r>
                      <a:endParaRPr lang="en-US" sz="24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a:effectLst/>
                          <a:latin typeface="+mn-lt"/>
                        </a:rPr>
                        <a:t> </a:t>
                      </a:r>
                    </a:p>
                    <a:p>
                      <a:pPr marL="0" marR="0" algn="ctr">
                        <a:spcBef>
                          <a:spcPts val="0"/>
                        </a:spcBef>
                        <a:spcAft>
                          <a:spcPts val="0"/>
                        </a:spcAft>
                      </a:pPr>
                      <a:r>
                        <a:rPr lang="en-US" sz="2400" dirty="0">
                          <a:effectLst/>
                          <a:latin typeface="+mn-lt"/>
                        </a:rPr>
                        <a:t>Math</a:t>
                      </a:r>
                      <a:endParaRPr lang="en-US" sz="24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a:effectLst/>
                          <a:latin typeface="+mn-lt"/>
                        </a:rPr>
                        <a:t> </a:t>
                      </a:r>
                    </a:p>
                    <a:p>
                      <a:pPr marL="0" marR="0" algn="ctr">
                        <a:spcBef>
                          <a:spcPts val="0"/>
                        </a:spcBef>
                        <a:spcAft>
                          <a:spcPts val="0"/>
                        </a:spcAft>
                      </a:pPr>
                      <a:r>
                        <a:rPr lang="en-US" sz="2400" dirty="0" smtClean="0">
                          <a:effectLst/>
                          <a:latin typeface="+mn-lt"/>
                        </a:rPr>
                        <a:t>ELA</a:t>
                      </a:r>
                      <a:endParaRPr lang="en-US" sz="24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a:effectLst/>
                          <a:latin typeface="+mn-lt"/>
                        </a:rPr>
                        <a:t> </a:t>
                      </a:r>
                    </a:p>
                    <a:p>
                      <a:pPr marL="0" marR="0" algn="ctr">
                        <a:spcBef>
                          <a:spcPts val="0"/>
                        </a:spcBef>
                        <a:spcAft>
                          <a:spcPts val="0"/>
                        </a:spcAft>
                      </a:pPr>
                      <a:r>
                        <a:rPr lang="en-US" sz="2400" dirty="0">
                          <a:effectLst/>
                          <a:latin typeface="+mn-lt"/>
                        </a:rPr>
                        <a:t>Science</a:t>
                      </a:r>
                      <a:endParaRPr lang="en-US" sz="24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a:effectLst/>
                          <a:latin typeface="+mn-lt"/>
                        </a:rPr>
                        <a:t>Industry Standards</a:t>
                      </a:r>
                      <a:endParaRPr lang="en-US" sz="24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a:effectLst/>
                          <a:latin typeface="+mn-lt"/>
                        </a:rPr>
                        <a:t> </a:t>
                      </a:r>
                    </a:p>
                    <a:p>
                      <a:pPr marL="0" marR="0" algn="ctr">
                        <a:spcBef>
                          <a:spcPts val="0"/>
                        </a:spcBef>
                        <a:spcAft>
                          <a:spcPts val="0"/>
                        </a:spcAft>
                      </a:pPr>
                      <a:r>
                        <a:rPr lang="en-US" sz="2400" dirty="0">
                          <a:effectLst/>
                          <a:latin typeface="+mn-lt"/>
                        </a:rPr>
                        <a:t>SAT/ACT</a:t>
                      </a:r>
                      <a:endParaRPr lang="en-US" sz="2400" dirty="0">
                        <a:effectLst/>
                        <a:latin typeface="+mn-lt"/>
                        <a:ea typeface="Times New Roman"/>
                      </a:endParaRPr>
                    </a:p>
                  </a:txBody>
                  <a:tcPr marL="68580" marR="68580" marT="0" marB="0"/>
                </a:tc>
              </a:tr>
              <a:tr h="3249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mn-lt"/>
                        </a:rPr>
                        <a:t>BASH 13-14</a:t>
                      </a:r>
                      <a:endParaRPr lang="en-US" sz="2400" dirty="0" smtClean="0">
                        <a:effectLst/>
                        <a:latin typeface="+mn-lt"/>
                        <a:ea typeface="Times New Roman"/>
                      </a:endParaRPr>
                    </a:p>
                  </a:txBody>
                  <a:tcPr marL="68580" marR="68580" marT="0" marB="0"/>
                </a:tc>
                <a:tc>
                  <a:txBody>
                    <a:bodyPr/>
                    <a:lstStyle/>
                    <a:p>
                      <a:pPr marL="0" marR="0" algn="ctr">
                        <a:spcBef>
                          <a:spcPts val="0"/>
                        </a:spcBef>
                        <a:spcAft>
                          <a:spcPts val="0"/>
                        </a:spcAft>
                      </a:pPr>
                      <a:r>
                        <a:rPr lang="en-US" sz="2400" dirty="0" smtClean="0">
                          <a:effectLst/>
                          <a:latin typeface="+mn-lt"/>
                          <a:ea typeface="Times New Roman"/>
                        </a:rPr>
                        <a:t>78%</a:t>
                      </a:r>
                      <a:endParaRPr lang="en-US" sz="24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mn-lt"/>
                          <a:ea typeface="Times New Roman"/>
                        </a:rPr>
                        <a:t>84%</a:t>
                      </a:r>
                      <a:endParaRPr lang="en-US" sz="24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mn-lt"/>
                          <a:ea typeface="Times New Roman"/>
                        </a:rPr>
                        <a:t>70%</a:t>
                      </a:r>
                      <a:endParaRPr lang="en-US" sz="24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mn-lt"/>
                          <a:ea typeface="Times New Roman"/>
                        </a:rPr>
                        <a:t>89%</a:t>
                      </a:r>
                      <a:endParaRPr lang="en-US" sz="24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mn-lt"/>
                          <a:ea typeface="Times New Roman"/>
                        </a:rPr>
                        <a:t>100%</a:t>
                      </a:r>
                      <a:endParaRPr lang="en-US" sz="2400" dirty="0">
                        <a:effectLst/>
                        <a:latin typeface="+mn-lt"/>
                        <a:ea typeface="Times New Roman"/>
                      </a:endParaRPr>
                    </a:p>
                  </a:txBody>
                  <a:tcPr marL="68580" marR="68580" marT="0" marB="0" anchor="ctr"/>
                </a:tc>
              </a:tr>
              <a:tr h="324913">
                <a:tc>
                  <a:txBody>
                    <a:bodyPr/>
                    <a:lstStyle/>
                    <a:p>
                      <a:pPr marL="0" marR="0" algn="ctr">
                        <a:spcBef>
                          <a:spcPts val="0"/>
                        </a:spcBef>
                        <a:spcAft>
                          <a:spcPts val="0"/>
                        </a:spcAft>
                      </a:pPr>
                      <a:r>
                        <a:rPr lang="en-US" sz="2400" dirty="0" smtClean="0">
                          <a:effectLst/>
                          <a:latin typeface="+mn-lt"/>
                        </a:rPr>
                        <a:t>BASH 14-15</a:t>
                      </a:r>
                      <a:endParaRPr lang="en-US" sz="24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smtClean="0">
                          <a:effectLst/>
                          <a:latin typeface="+mn-lt"/>
                        </a:rPr>
                        <a:t>79%</a:t>
                      </a:r>
                      <a:endParaRPr lang="en-US" sz="24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mn-lt"/>
                        </a:rPr>
                        <a:t>82%</a:t>
                      </a:r>
                      <a:endParaRPr lang="en-US" sz="24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mn-lt"/>
                        </a:rPr>
                        <a:t>74%</a:t>
                      </a:r>
                      <a:endParaRPr lang="en-US" sz="24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mn-lt"/>
                        </a:rPr>
                        <a:t>88%</a:t>
                      </a:r>
                      <a:endParaRPr lang="en-US" sz="2400" dirty="0">
                        <a:effectLst/>
                        <a:latin typeface="+mn-lt"/>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mn-lt"/>
                        </a:rPr>
                        <a:t>100%</a:t>
                      </a:r>
                      <a:endParaRPr lang="en-US" sz="2400" dirty="0">
                        <a:effectLst/>
                        <a:latin typeface="+mn-lt"/>
                        <a:ea typeface="Times New Roman"/>
                      </a:endParaRPr>
                    </a:p>
                  </a:txBody>
                  <a:tcPr marL="68580" marR="68580" marT="0" marB="0" anchor="ctr"/>
                </a:tc>
              </a:tr>
            </a:tbl>
          </a:graphicData>
        </a:graphic>
      </p:graphicFrame>
      <p:sp>
        <p:nvSpPr>
          <p:cNvPr id="5" name="Rectangle 4"/>
          <p:cNvSpPr/>
          <p:nvPr/>
        </p:nvSpPr>
        <p:spPr>
          <a:xfrm>
            <a:off x="876300" y="5061584"/>
            <a:ext cx="7391400" cy="1477328"/>
          </a:xfrm>
          <a:prstGeom prst="rect">
            <a:avLst/>
          </a:prstGeom>
        </p:spPr>
        <p:txBody>
          <a:bodyPr wrap="square">
            <a:spAutoFit/>
          </a:bodyPr>
          <a:lstStyle/>
          <a:p>
            <a:pPr algn="l"/>
            <a:r>
              <a:rPr lang="en-US" sz="1800" b="0" dirty="0">
                <a:solidFill>
                  <a:srgbClr val="000000"/>
                </a:solidFill>
                <a:latin typeface="Times New Roman" panose="02020603050405020304" pitchFamily="18" charset="0"/>
                <a:ea typeface="Times New Roman" panose="02020603050405020304" pitchFamily="18" charset="0"/>
              </a:rPr>
              <a:t>The performance measure for "SAT/ACT College Ready Benchmark" is determined by converting the percent of Grade 12 students who achieved a total score of 1550 or higher on the SAT and/or a 22 or Higher on the ACT prior to graduation to a scaled score (40% or higher = 100, 30% = 75, 20% = 50, etc.).</a:t>
            </a:r>
            <a:endParaRPr lang="en-US" sz="1800" b="0" dirty="0"/>
          </a:p>
        </p:txBody>
      </p:sp>
    </p:spTree>
    <p:extLst>
      <p:ext uri="{BB962C8B-B14F-4D97-AF65-F5344CB8AC3E}">
        <p14:creationId xmlns:p14="http://schemas.microsoft.com/office/powerpoint/2010/main" val="3204373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19</a:t>
            </a:fld>
            <a:endParaRPr lang="en-US" dirty="0"/>
          </a:p>
        </p:txBody>
      </p:sp>
      <p:sp>
        <p:nvSpPr>
          <p:cNvPr id="2" name="Rectangle 1"/>
          <p:cNvSpPr/>
          <p:nvPr/>
        </p:nvSpPr>
        <p:spPr>
          <a:xfrm>
            <a:off x="152400" y="478334"/>
            <a:ext cx="8991600" cy="6155531"/>
          </a:xfrm>
          <a:prstGeom prst="rect">
            <a:avLst/>
          </a:prstGeom>
        </p:spPr>
        <p:txBody>
          <a:bodyPr wrap="square">
            <a:spAutoFit/>
          </a:bodyPr>
          <a:lstStyle/>
          <a:p>
            <a:r>
              <a:rPr lang="en-US" sz="2400" dirty="0">
                <a:solidFill>
                  <a:schemeClr val="tx1"/>
                </a:solidFill>
              </a:rPr>
              <a:t>Indicators of Closing the Achievement Gap – (10%) </a:t>
            </a:r>
            <a:endParaRPr lang="en-US" sz="2400" dirty="0" smtClean="0">
              <a:solidFill>
                <a:schemeClr val="tx1"/>
              </a:solidFill>
            </a:endParaRPr>
          </a:p>
          <a:p>
            <a:pPr algn="l"/>
            <a:r>
              <a:rPr lang="en-US" sz="2000" b="0" dirty="0" smtClean="0">
                <a:solidFill>
                  <a:schemeClr val="tx1"/>
                </a:solidFill>
              </a:rPr>
              <a:t>This measure is slowly being implemented with science being the only reported measure for the 2013-14 SPP score.</a:t>
            </a:r>
          </a:p>
          <a:p>
            <a:pPr marL="800100" lvl="1" indent="-342900" algn="l">
              <a:buFont typeface="Arial" panose="020B0604020202020204" pitchFamily="34" charset="0"/>
              <a:buChar char="•"/>
            </a:pPr>
            <a:r>
              <a:rPr lang="en-US" sz="2000" b="0" u="sng" dirty="0" smtClean="0">
                <a:solidFill>
                  <a:schemeClr val="tx1"/>
                </a:solidFill>
              </a:rPr>
              <a:t>All </a:t>
            </a:r>
            <a:r>
              <a:rPr lang="en-US" sz="2000" b="0" u="sng" dirty="0">
                <a:solidFill>
                  <a:schemeClr val="tx1"/>
                </a:solidFill>
              </a:rPr>
              <a:t>Students (5</a:t>
            </a:r>
            <a:r>
              <a:rPr lang="en-US" sz="2000" b="0" u="sng" dirty="0" smtClean="0">
                <a:solidFill>
                  <a:schemeClr val="tx1"/>
                </a:solidFill>
              </a:rPr>
              <a:t>%)</a:t>
            </a:r>
            <a:endParaRPr lang="en-US" sz="2000" b="0" dirty="0">
              <a:solidFill>
                <a:schemeClr val="tx1"/>
              </a:solidFill>
            </a:endParaRPr>
          </a:p>
          <a:p>
            <a:pPr lvl="1" algn="l"/>
            <a:r>
              <a:rPr lang="en-US" sz="2000" b="0" dirty="0" smtClean="0">
                <a:solidFill>
                  <a:schemeClr val="tx1"/>
                </a:solidFill>
              </a:rPr>
              <a:t>		Score is based on the percent </a:t>
            </a:r>
            <a:r>
              <a:rPr lang="en-US" sz="2000" b="0" dirty="0">
                <a:solidFill>
                  <a:schemeClr val="tx1"/>
                </a:solidFill>
              </a:rPr>
              <a:t>of gap closure </a:t>
            </a:r>
            <a:endParaRPr lang="en-US" sz="2000" b="0" dirty="0" smtClean="0">
              <a:solidFill>
                <a:schemeClr val="tx1"/>
              </a:solidFill>
            </a:endParaRPr>
          </a:p>
          <a:p>
            <a:pPr marL="800100" lvl="1" indent="-342900" algn="l">
              <a:buFont typeface="Arial" pitchFamily="34" charset="0"/>
              <a:buChar char="•"/>
            </a:pPr>
            <a:r>
              <a:rPr lang="en-US" sz="2000" b="0" u="sng" dirty="0" smtClean="0">
                <a:solidFill>
                  <a:schemeClr val="tx1"/>
                </a:solidFill>
              </a:rPr>
              <a:t>Historically </a:t>
            </a:r>
            <a:r>
              <a:rPr lang="en-US" sz="2000" b="0" u="sng" dirty="0">
                <a:solidFill>
                  <a:schemeClr val="tx1"/>
                </a:solidFill>
              </a:rPr>
              <a:t>Underperforming Students (5</a:t>
            </a:r>
            <a:r>
              <a:rPr lang="en-US" sz="2000" b="0" u="sng" dirty="0" smtClean="0">
                <a:solidFill>
                  <a:schemeClr val="tx1"/>
                </a:solidFill>
              </a:rPr>
              <a:t>%)</a:t>
            </a:r>
            <a:endParaRPr lang="en-US" sz="2000" b="0" dirty="0">
              <a:solidFill>
                <a:schemeClr val="tx1"/>
              </a:solidFill>
            </a:endParaRPr>
          </a:p>
          <a:p>
            <a:pPr lvl="1" algn="l"/>
            <a:r>
              <a:rPr lang="en-US" sz="2000" b="0" dirty="0" smtClean="0">
                <a:solidFill>
                  <a:schemeClr val="tx1"/>
                </a:solidFill>
              </a:rPr>
              <a:t>		Score is based on the percent </a:t>
            </a:r>
            <a:r>
              <a:rPr lang="en-US" sz="2000" b="0" dirty="0">
                <a:solidFill>
                  <a:schemeClr val="tx1"/>
                </a:solidFill>
              </a:rPr>
              <a:t>of gap closure </a:t>
            </a:r>
          </a:p>
          <a:p>
            <a:pPr lvl="1" algn="l"/>
            <a:r>
              <a:rPr lang="en-US" sz="2000" b="0" dirty="0" smtClean="0">
                <a:solidFill>
                  <a:schemeClr val="tx1"/>
                </a:solidFill>
              </a:rPr>
              <a:t>The </a:t>
            </a:r>
            <a:r>
              <a:rPr lang="en-US" sz="2000" b="0" dirty="0">
                <a:solidFill>
                  <a:schemeClr val="tx1"/>
                </a:solidFill>
              </a:rPr>
              <a:t>achievement gap is determined by comparing the baseline percent of students who are proficient or advanced to the goal of 100% proficiency.   </a:t>
            </a:r>
            <a:endParaRPr lang="en-US" sz="2000" b="0" dirty="0" smtClean="0">
              <a:solidFill>
                <a:schemeClr val="tx1"/>
              </a:solidFill>
            </a:endParaRPr>
          </a:p>
          <a:p>
            <a:pPr lvl="1" algn="l"/>
            <a:r>
              <a:rPr lang="en-US" sz="2000" b="0" dirty="0" smtClean="0">
                <a:solidFill>
                  <a:schemeClr val="tx1"/>
                </a:solidFill>
              </a:rPr>
              <a:t>The </a:t>
            </a:r>
            <a:r>
              <a:rPr lang="en-US" sz="2000" b="0" dirty="0">
                <a:solidFill>
                  <a:schemeClr val="tx1"/>
                </a:solidFill>
              </a:rPr>
              <a:t>benchmark for success is defined as closing one-half of the achievement gap over a six year period. </a:t>
            </a:r>
            <a:endParaRPr lang="en-US" sz="2000" b="0" dirty="0" smtClean="0">
              <a:solidFill>
                <a:schemeClr val="tx1"/>
              </a:solidFill>
            </a:endParaRPr>
          </a:p>
          <a:p>
            <a:pPr lvl="1" algn="l"/>
            <a:r>
              <a:rPr lang="en-US" sz="2000" b="0" dirty="0" smtClean="0">
                <a:solidFill>
                  <a:schemeClr val="tx1"/>
                </a:solidFill>
              </a:rPr>
              <a:t>For </a:t>
            </a:r>
            <a:r>
              <a:rPr lang="en-US" sz="2000" b="0" dirty="0">
                <a:solidFill>
                  <a:schemeClr val="tx1"/>
                </a:solidFill>
              </a:rPr>
              <a:t>both groups of students, </a:t>
            </a:r>
            <a:r>
              <a:rPr lang="en-US" sz="2000" b="0" i="1" dirty="0">
                <a:solidFill>
                  <a:schemeClr val="tx1"/>
                </a:solidFill>
              </a:rPr>
              <a:t>Closing the Achievement Gap</a:t>
            </a:r>
            <a:r>
              <a:rPr lang="en-US" sz="2000" b="0" dirty="0">
                <a:solidFill>
                  <a:schemeClr val="tx1"/>
                </a:solidFill>
              </a:rPr>
              <a:t> will eventually be calculated for each of the tested subjects (Mathematics, Reading, and Science).  </a:t>
            </a:r>
          </a:p>
          <a:p>
            <a:pPr lvl="1" algn="l"/>
            <a:endParaRPr lang="en-US" sz="2000" b="0" dirty="0">
              <a:solidFill>
                <a:schemeClr val="tx1"/>
              </a:solidFill>
            </a:endParaRPr>
          </a:p>
        </p:txBody>
      </p:sp>
    </p:spTree>
    <p:extLst>
      <p:ext uri="{BB962C8B-B14F-4D97-AF65-F5344CB8AC3E}">
        <p14:creationId xmlns:p14="http://schemas.microsoft.com/office/powerpoint/2010/main" val="1346030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endParaRPr lang="en-US" dirty="0" smtClean="0"/>
          </a:p>
          <a:p>
            <a:r>
              <a:rPr lang="en-US" dirty="0" smtClean="0"/>
              <a:t>Data Analysis</a:t>
            </a:r>
          </a:p>
          <a:p>
            <a:r>
              <a:rPr lang="en-US" dirty="0" smtClean="0"/>
              <a:t>Priority Areas</a:t>
            </a:r>
          </a:p>
          <a:p>
            <a:r>
              <a:rPr lang="en-US" dirty="0"/>
              <a:t>D</a:t>
            </a:r>
            <a:r>
              <a:rPr lang="en-US" dirty="0" smtClean="0"/>
              <a:t>emographic Data</a:t>
            </a:r>
          </a:p>
          <a:p>
            <a:r>
              <a:rPr lang="en-US" dirty="0" smtClean="0"/>
              <a:t>School Performance Profile</a:t>
            </a:r>
          </a:p>
          <a:p>
            <a:r>
              <a:rPr lang="en-US" dirty="0" smtClean="0"/>
              <a:t>State Assessment Data</a:t>
            </a:r>
          </a:p>
          <a:p>
            <a:r>
              <a:rPr lang="en-US" dirty="0" smtClean="0"/>
              <a:t>Advanced Placement/Concurrent Enrollment</a:t>
            </a:r>
          </a:p>
          <a:p>
            <a:r>
              <a:rPr lang="en-US" dirty="0" smtClean="0"/>
              <a:t>Extra Curricular Activities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a:t>
            </a:fld>
            <a:endParaRPr lang="en-US" dirty="0"/>
          </a:p>
        </p:txBody>
      </p:sp>
    </p:spTree>
    <p:extLst>
      <p:ext uri="{BB962C8B-B14F-4D97-AF65-F5344CB8AC3E}">
        <p14:creationId xmlns:p14="http://schemas.microsoft.com/office/powerpoint/2010/main" val="368622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lvl="0"/>
            <a:r>
              <a:rPr lang="en-US" altLang="en-US" sz="3600" b="1" dirty="0">
                <a:solidFill>
                  <a:srgbClr val="000000"/>
                </a:solidFill>
                <a:latin typeface="Arial" pitchFamily="34" charset="0"/>
                <a:ea typeface="Times New Roman" pitchFamily="18" charset="0"/>
                <a:cs typeface="Arial" pitchFamily="34" charset="0"/>
              </a:rPr>
              <a:t>Closing the Achievement Gap Performance Measure</a:t>
            </a:r>
            <a:r>
              <a:rPr lang="en-US" altLang="en-US" sz="600" dirty="0">
                <a:latin typeface="Arial" pitchFamily="34" charset="0"/>
                <a:cs typeface="Arial" pitchFamily="34" charset="0"/>
              </a:rPr>
              <a:t/>
            </a:r>
            <a:br>
              <a:rPr lang="en-US" altLang="en-US" sz="600" dirty="0">
                <a:latin typeface="Arial" pitchFamily="34" charset="0"/>
                <a:cs typeface="Arial" pitchFamily="34" charset="0"/>
              </a:rPr>
            </a:br>
            <a:endParaRPr lang="en-US" sz="3600"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20</a:t>
            </a:fld>
            <a:endParaRPr lang="en-US" dirty="0"/>
          </a:p>
        </p:txBody>
      </p:sp>
      <p:sp>
        <p:nvSpPr>
          <p:cNvPr id="7" name="Rectangle 6"/>
          <p:cNvSpPr/>
          <p:nvPr/>
        </p:nvSpPr>
        <p:spPr>
          <a:xfrm>
            <a:off x="228600" y="1706917"/>
            <a:ext cx="8610600" cy="1938992"/>
          </a:xfrm>
          <a:prstGeom prst="rect">
            <a:avLst/>
          </a:prstGeom>
        </p:spPr>
        <p:txBody>
          <a:bodyPr wrap="square">
            <a:spAutoFit/>
          </a:bodyPr>
          <a:lstStyle/>
          <a:p>
            <a:pPr lvl="0" algn="l"/>
            <a:r>
              <a:rPr lang="en-US" sz="2000" b="0" dirty="0">
                <a:solidFill>
                  <a:schemeClr val="tx1"/>
                </a:solidFill>
              </a:rPr>
              <a:t>I</a:t>
            </a:r>
            <a:r>
              <a:rPr lang="en-US" sz="2000" b="0" dirty="0" smtClean="0">
                <a:solidFill>
                  <a:schemeClr val="tx1"/>
                </a:solidFill>
              </a:rPr>
              <a:t>f </a:t>
            </a:r>
            <a:r>
              <a:rPr lang="en-US" sz="2000" b="0" dirty="0">
                <a:solidFill>
                  <a:schemeClr val="tx1"/>
                </a:solidFill>
              </a:rPr>
              <a:t>a school is on track or exceeding the cumulative rate needed to close the gap, a score of 100% is earned.</a:t>
            </a:r>
          </a:p>
          <a:p>
            <a:pPr lvl="0" algn="l"/>
            <a:r>
              <a:rPr lang="en-US" sz="2000" b="0" dirty="0" smtClean="0">
                <a:solidFill>
                  <a:schemeClr val="tx1"/>
                </a:solidFill>
              </a:rPr>
              <a:t>If </a:t>
            </a:r>
            <a:r>
              <a:rPr lang="en-US" sz="2000" b="0" dirty="0">
                <a:solidFill>
                  <a:schemeClr val="tx1"/>
                </a:solidFill>
              </a:rPr>
              <a:t>a school has </a:t>
            </a:r>
            <a:r>
              <a:rPr lang="en-US" sz="2000" b="0" dirty="0" smtClean="0">
                <a:solidFill>
                  <a:schemeClr val="tx1"/>
                </a:solidFill>
              </a:rPr>
              <a:t>closed </a:t>
            </a:r>
            <a:r>
              <a:rPr lang="en-US" sz="2000" b="0" dirty="0">
                <a:solidFill>
                  <a:schemeClr val="tx1"/>
                </a:solidFill>
              </a:rPr>
              <a:t>80% of the gap, a score of 80% is earned.</a:t>
            </a:r>
          </a:p>
          <a:p>
            <a:pPr lvl="0" algn="l"/>
            <a:r>
              <a:rPr lang="en-US" sz="2000" b="0" dirty="0" smtClean="0">
                <a:solidFill>
                  <a:schemeClr val="tx1"/>
                </a:solidFill>
              </a:rPr>
              <a:t>A </a:t>
            </a:r>
            <a:r>
              <a:rPr lang="en-US" sz="2000" b="0" dirty="0">
                <a:solidFill>
                  <a:schemeClr val="tx1"/>
                </a:solidFill>
              </a:rPr>
              <a:t>school not making any progress in closing the gap or even widening the gap earns a score of zero.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5692861"/>
              </p:ext>
            </p:extLst>
          </p:nvPr>
        </p:nvGraphicFramePr>
        <p:xfrm>
          <a:off x="471484" y="3828826"/>
          <a:ext cx="8367715" cy="2088209"/>
        </p:xfrm>
        <a:graphic>
          <a:graphicData uri="http://schemas.openxmlformats.org/drawingml/2006/table">
            <a:tbl>
              <a:tblPr firstRow="1" firstCol="1" bandRow="1">
                <a:tableStyleId>{5C22544A-7EE6-4342-B048-85BDC9FD1C3A}</a:tableStyleId>
              </a:tblPr>
              <a:tblGrid>
                <a:gridCol w="1037619"/>
                <a:gridCol w="1173998"/>
                <a:gridCol w="1173998"/>
                <a:gridCol w="1173998"/>
                <a:gridCol w="1317052"/>
                <a:gridCol w="1173998"/>
                <a:gridCol w="1317052"/>
              </a:tblGrid>
              <a:tr h="442289">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2400" dirty="0">
                          <a:effectLst/>
                        </a:rPr>
                        <a:t>Algebra I</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Literature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dirty="0">
                          <a:effectLst/>
                        </a:rPr>
                        <a:t>Science</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r>
              <a:tr h="849195">
                <a:tc>
                  <a:txBody>
                    <a:bodyPr/>
                    <a:lstStyle/>
                    <a:p>
                      <a:endParaRPr lang="en-US" sz="2400" dirty="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en-US" sz="2000" dirty="0" smtClean="0">
                          <a:effectLst/>
                        </a:rPr>
                        <a:t>All </a:t>
                      </a:r>
                      <a:r>
                        <a:rPr lang="en-US" sz="2000" dirty="0">
                          <a:effectLst/>
                        </a:rPr>
                        <a:t>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en-US" sz="2000" dirty="0" smtClean="0">
                          <a:effectLst/>
                        </a:rPr>
                        <a:t>H.U.P</a:t>
                      </a:r>
                      <a:r>
                        <a:rPr lang="en-US" sz="2000" dirty="0">
                          <a:effectLst/>
                        </a:rPr>
                        <a:t>.</a:t>
                      </a:r>
                    </a:p>
                    <a:p>
                      <a:pPr marL="0" marR="0" algn="ctr">
                        <a:spcBef>
                          <a:spcPts val="0"/>
                        </a:spcBef>
                        <a:spcAft>
                          <a:spcPts val="0"/>
                        </a:spcAft>
                      </a:pPr>
                      <a:r>
                        <a:rPr lang="en-US" sz="2000" dirty="0">
                          <a:effectLst/>
                        </a:rPr>
                        <a:t>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en-US" sz="2000" dirty="0" smtClean="0">
                          <a:effectLst/>
                        </a:rPr>
                        <a:t>All </a:t>
                      </a:r>
                      <a:r>
                        <a:rPr lang="en-US" sz="2000" dirty="0">
                          <a:effectLst/>
                        </a:rPr>
                        <a:t>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H.U.P.</a:t>
                      </a:r>
                    </a:p>
                    <a:p>
                      <a:pPr marL="0" marR="0" algn="ctr">
                        <a:spcBef>
                          <a:spcPts val="0"/>
                        </a:spcBef>
                        <a:spcAft>
                          <a:spcPts val="0"/>
                        </a:spcAft>
                      </a:pPr>
                      <a:r>
                        <a:rPr lang="en-US" sz="2000" dirty="0">
                          <a:effectLst/>
                        </a:rPr>
                        <a:t>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dirty="0">
                          <a:effectLst/>
                        </a:rPr>
                        <a:t>All 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endParaRPr lang="en-US" sz="2000" dirty="0" smtClean="0">
                        <a:effectLst/>
                      </a:endParaRPr>
                    </a:p>
                    <a:p>
                      <a:pPr marL="0" marR="0" algn="ctr">
                        <a:spcBef>
                          <a:spcPts val="0"/>
                        </a:spcBef>
                        <a:spcAft>
                          <a:spcPts val="0"/>
                        </a:spcAft>
                      </a:pPr>
                      <a:r>
                        <a:rPr lang="en-US" sz="2000" dirty="0" smtClean="0">
                          <a:effectLst/>
                        </a:rPr>
                        <a:t>H.U.P</a:t>
                      </a:r>
                      <a:r>
                        <a:rPr lang="en-US" sz="2000" dirty="0">
                          <a:effectLst/>
                        </a:rPr>
                        <a:t>. 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442289">
                <a:tc>
                  <a:txBody>
                    <a:bodyPr/>
                    <a:lstStyle/>
                    <a:p>
                      <a:pPr marL="0" marR="0" algn="ctr">
                        <a:spcBef>
                          <a:spcPts val="0"/>
                        </a:spcBef>
                        <a:spcAft>
                          <a:spcPts val="0"/>
                        </a:spcAft>
                      </a:pPr>
                      <a:r>
                        <a:rPr lang="en-US" sz="2400" dirty="0">
                          <a:effectLst/>
                        </a:rPr>
                        <a:t>BASH</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endParaRPr lang="en-US" sz="2400" dirty="0" smtClean="0">
                        <a:effectLst/>
                      </a:endParaRPr>
                    </a:p>
                    <a:p>
                      <a:pPr marL="0" marR="0" algn="ctr">
                        <a:spcBef>
                          <a:spcPts val="0"/>
                        </a:spcBef>
                        <a:spcAft>
                          <a:spcPts val="0"/>
                        </a:spcAft>
                      </a:pPr>
                      <a:r>
                        <a:rPr lang="en-US" sz="2400" dirty="0" smtClean="0">
                          <a:effectLst/>
                        </a:rPr>
                        <a:t>84.3%</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400" dirty="0" smtClean="0">
                        <a:effectLst/>
                      </a:endParaRPr>
                    </a:p>
                    <a:p>
                      <a:pPr marL="0" marR="0" algn="ctr">
                        <a:spcBef>
                          <a:spcPts val="0"/>
                        </a:spcBef>
                        <a:spcAft>
                          <a:spcPts val="0"/>
                        </a:spcAft>
                      </a:pPr>
                      <a:r>
                        <a:rPr lang="en-US" sz="2400" dirty="0" smtClean="0">
                          <a:effectLst/>
                        </a:rPr>
                        <a:t>82.78%</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400" dirty="0" smtClean="0">
                        <a:effectLst/>
                      </a:endParaRPr>
                    </a:p>
                    <a:p>
                      <a:pPr marL="0" marR="0" algn="ctr">
                        <a:spcBef>
                          <a:spcPts val="0"/>
                        </a:spcBef>
                        <a:spcAft>
                          <a:spcPts val="0"/>
                        </a:spcAft>
                      </a:pPr>
                      <a:r>
                        <a:rPr lang="en-US" sz="2400" dirty="0" smtClean="0">
                          <a:effectLst/>
                        </a:rPr>
                        <a:t>0%</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smtClean="0">
                          <a:effectLst/>
                        </a:rPr>
                        <a:t>0%</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dirty="0">
                          <a:effectLst/>
                        </a:rPr>
                        <a:t>100%</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endParaRPr lang="en-US" sz="2400" dirty="0" smtClean="0">
                        <a:effectLst/>
                      </a:endParaRPr>
                    </a:p>
                    <a:p>
                      <a:pPr marL="0" marR="0" algn="ctr">
                        <a:spcBef>
                          <a:spcPts val="0"/>
                        </a:spcBef>
                        <a:spcAft>
                          <a:spcPts val="0"/>
                        </a:spcAft>
                      </a:pPr>
                      <a:r>
                        <a:rPr lang="en-US" sz="2400" dirty="0" smtClean="0">
                          <a:effectLst/>
                        </a:rPr>
                        <a:t>100</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5362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lvl="0"/>
            <a:r>
              <a:rPr lang="en-US" altLang="en-US" sz="3600" b="1" dirty="0">
                <a:solidFill>
                  <a:srgbClr val="000000"/>
                </a:solidFill>
                <a:latin typeface="Arial" pitchFamily="34" charset="0"/>
                <a:ea typeface="Times New Roman" pitchFamily="18" charset="0"/>
                <a:cs typeface="Arial" pitchFamily="34" charset="0"/>
              </a:rPr>
              <a:t>Closing the Achievement </a:t>
            </a:r>
            <a:r>
              <a:rPr lang="en-US" altLang="en-US" sz="3600" b="1" dirty="0" smtClean="0">
                <a:solidFill>
                  <a:srgbClr val="000000"/>
                </a:solidFill>
                <a:latin typeface="Arial" pitchFamily="34" charset="0"/>
                <a:ea typeface="Times New Roman" pitchFamily="18" charset="0"/>
                <a:cs typeface="Arial" pitchFamily="34" charset="0"/>
              </a:rPr>
              <a:t>Gap</a:t>
            </a:r>
            <a:br>
              <a:rPr lang="en-US" altLang="en-US" sz="3600" b="1" dirty="0" smtClean="0">
                <a:solidFill>
                  <a:srgbClr val="000000"/>
                </a:solidFill>
                <a:latin typeface="Arial" pitchFamily="34" charset="0"/>
                <a:ea typeface="Times New Roman" pitchFamily="18" charset="0"/>
                <a:cs typeface="Arial" pitchFamily="34" charset="0"/>
              </a:rPr>
            </a:br>
            <a:r>
              <a:rPr lang="en-US" altLang="en-US" sz="3600" b="1" dirty="0" smtClean="0">
                <a:solidFill>
                  <a:srgbClr val="000000"/>
                </a:solidFill>
                <a:latin typeface="Arial" pitchFamily="34" charset="0"/>
                <a:ea typeface="Times New Roman" pitchFamily="18" charset="0"/>
                <a:cs typeface="Arial" pitchFamily="34" charset="0"/>
              </a:rPr>
              <a:t>Two Year Comparison</a:t>
            </a:r>
            <a:r>
              <a:rPr lang="en-US" altLang="en-US" sz="600" dirty="0">
                <a:latin typeface="Arial" pitchFamily="34" charset="0"/>
                <a:cs typeface="Arial" pitchFamily="34" charset="0"/>
              </a:rPr>
              <a:t/>
            </a:r>
            <a:br>
              <a:rPr lang="en-US" altLang="en-US" sz="600" dirty="0">
                <a:latin typeface="Arial" pitchFamily="34" charset="0"/>
                <a:cs typeface="Arial" pitchFamily="34" charset="0"/>
              </a:rPr>
            </a:br>
            <a:endParaRPr lang="en-US" sz="3600"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0677105"/>
              </p:ext>
            </p:extLst>
          </p:nvPr>
        </p:nvGraphicFramePr>
        <p:xfrm>
          <a:off x="478134" y="2133600"/>
          <a:ext cx="8367715" cy="2754524"/>
        </p:xfrm>
        <a:graphic>
          <a:graphicData uri="http://schemas.openxmlformats.org/drawingml/2006/table">
            <a:tbl>
              <a:tblPr firstRow="1" firstCol="1" bandRow="1">
                <a:tableStyleId>{5C22544A-7EE6-4342-B048-85BDC9FD1C3A}</a:tableStyleId>
              </a:tblPr>
              <a:tblGrid>
                <a:gridCol w="1037619"/>
                <a:gridCol w="1173998"/>
                <a:gridCol w="1173998"/>
                <a:gridCol w="1173998"/>
                <a:gridCol w="1317052"/>
                <a:gridCol w="1173998"/>
                <a:gridCol w="1317052"/>
              </a:tblGrid>
              <a:tr h="442289">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2400" dirty="0">
                          <a:effectLst/>
                        </a:rPr>
                        <a:t>Algebra 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2400" dirty="0">
                          <a:effectLst/>
                        </a:rPr>
                        <a:t>Literature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2400" dirty="0">
                          <a:effectLst/>
                        </a:rPr>
                        <a:t>Science</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r>
              <a:tr h="849195">
                <a:tc>
                  <a:txBody>
                    <a:bodyPr/>
                    <a:lstStyle/>
                    <a:p>
                      <a:endParaRPr lang="en-US" sz="2400" dirty="0">
                        <a:effectLst/>
                        <a:latin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All </a:t>
                      </a:r>
                      <a:r>
                        <a:rPr lang="en-US" sz="2000" dirty="0">
                          <a:effectLst/>
                        </a:rPr>
                        <a:t>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H.U.P</a:t>
                      </a:r>
                      <a:r>
                        <a:rPr lang="en-US" sz="2000" dirty="0">
                          <a:effectLst/>
                        </a:rPr>
                        <a:t>.</a:t>
                      </a:r>
                    </a:p>
                    <a:p>
                      <a:pPr marL="0" marR="0" algn="ctr">
                        <a:spcBef>
                          <a:spcPts val="0"/>
                        </a:spcBef>
                        <a:spcAft>
                          <a:spcPts val="0"/>
                        </a:spcAft>
                      </a:pPr>
                      <a:r>
                        <a:rPr lang="en-US" sz="2000" dirty="0">
                          <a:effectLst/>
                        </a:rPr>
                        <a:t>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All </a:t>
                      </a:r>
                      <a:r>
                        <a:rPr lang="en-US" sz="2000" dirty="0">
                          <a:effectLst/>
                        </a:rPr>
                        <a:t>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H.U.P.</a:t>
                      </a:r>
                    </a:p>
                    <a:p>
                      <a:pPr marL="0" marR="0" algn="ctr">
                        <a:spcBef>
                          <a:spcPts val="0"/>
                        </a:spcBef>
                        <a:spcAft>
                          <a:spcPts val="0"/>
                        </a:spcAft>
                      </a:pPr>
                      <a:r>
                        <a:rPr lang="en-US" sz="2000" dirty="0">
                          <a:effectLst/>
                        </a:rPr>
                        <a:t>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All 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H.U.P</a:t>
                      </a:r>
                      <a:r>
                        <a:rPr lang="en-US" sz="2000" dirty="0">
                          <a:effectLst/>
                        </a:rPr>
                        <a:t>. 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r>
              <a:tr h="4422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BASH 13-14</a:t>
                      </a:r>
                      <a:endParaRPr lang="en-US" sz="2400" dirty="0" smtClean="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panose="02020603050405020304" pitchFamily="18" charset="0"/>
                          <a:ea typeface="Times New Roman" panose="02020603050405020304" pitchFamily="18" charset="0"/>
                        </a:rPr>
                        <a:t>NA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panose="02020603050405020304" pitchFamily="18" charset="0"/>
                          <a:ea typeface="Times New Roman" panose="02020603050405020304" pitchFamily="18" charset="0"/>
                        </a:rPr>
                        <a:t>NA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panose="02020603050405020304" pitchFamily="18" charset="0"/>
                          <a:ea typeface="Times New Roman" panose="02020603050405020304" pitchFamily="18" charset="0"/>
                        </a:rPr>
                        <a:t>NA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panose="02020603050405020304" pitchFamily="18" charset="0"/>
                          <a:ea typeface="Times New Roman" panose="02020603050405020304" pitchFamily="18" charset="0"/>
                        </a:rPr>
                        <a:t>NA</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smtClean="0">
                          <a:effectLst/>
                          <a:latin typeface="Times New Roman" panose="02020603050405020304" pitchFamily="18" charset="0"/>
                          <a:ea typeface="Times New Roman" panose="02020603050405020304" pitchFamily="18" charset="0"/>
                        </a:rPr>
                        <a:t>100%</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smtClean="0">
                          <a:effectLst/>
                          <a:latin typeface="Times New Roman" panose="02020603050405020304" pitchFamily="18" charset="0"/>
                          <a:ea typeface="Times New Roman" panose="02020603050405020304" pitchFamily="18" charset="0"/>
                        </a:rPr>
                        <a:t>100%</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r>
              <a:tr h="442289">
                <a:tc>
                  <a:txBody>
                    <a:bodyPr/>
                    <a:lstStyle/>
                    <a:p>
                      <a:pPr marL="0" marR="0" algn="ctr">
                        <a:spcBef>
                          <a:spcPts val="0"/>
                        </a:spcBef>
                        <a:spcAft>
                          <a:spcPts val="0"/>
                        </a:spcAft>
                      </a:pPr>
                      <a:r>
                        <a:rPr lang="en-US" sz="2400" dirty="0" smtClean="0">
                          <a:effectLst/>
                        </a:rPr>
                        <a:t>BASH 14-15</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rPr>
                        <a:t>84%</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rPr>
                        <a:t>83%</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rPr>
                        <a:t>0%</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rPr>
                        <a:t>0%</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rPr>
                        <a:t>100%</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smtClean="0">
                          <a:effectLst/>
                        </a:rPr>
                        <a:t>100</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3" name="TextBox 2"/>
          <p:cNvSpPr txBox="1"/>
          <p:nvPr/>
        </p:nvSpPr>
        <p:spPr>
          <a:xfrm>
            <a:off x="121411" y="5583711"/>
            <a:ext cx="9050298" cy="369332"/>
          </a:xfrm>
          <a:prstGeom prst="rect">
            <a:avLst/>
          </a:prstGeom>
          <a:noFill/>
        </p:spPr>
        <p:txBody>
          <a:bodyPr wrap="none" rtlCol="0">
            <a:spAutoFit/>
          </a:bodyPr>
          <a:lstStyle/>
          <a:p>
            <a:r>
              <a:rPr lang="en-US" sz="1800" dirty="0" smtClean="0">
                <a:solidFill>
                  <a:schemeClr val="tx1"/>
                </a:solidFill>
              </a:rPr>
              <a:t>2014-15 was the first year that Algebra I and Literature were reported in this area.</a:t>
            </a:r>
            <a:endParaRPr lang="en-US" sz="1800" dirty="0">
              <a:solidFill>
                <a:schemeClr val="tx1"/>
              </a:solidFill>
            </a:endParaRPr>
          </a:p>
        </p:txBody>
      </p:sp>
    </p:spTree>
    <p:extLst>
      <p:ext uri="{BB962C8B-B14F-4D97-AF65-F5344CB8AC3E}">
        <p14:creationId xmlns:p14="http://schemas.microsoft.com/office/powerpoint/2010/main" val="485285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22</a:t>
            </a:fld>
            <a:endParaRPr lang="en-US" dirty="0"/>
          </a:p>
        </p:txBody>
      </p:sp>
      <p:sp>
        <p:nvSpPr>
          <p:cNvPr id="2" name="Rectangle 1"/>
          <p:cNvSpPr/>
          <p:nvPr/>
        </p:nvSpPr>
        <p:spPr>
          <a:xfrm>
            <a:off x="726527" y="914400"/>
            <a:ext cx="7614745" cy="2246769"/>
          </a:xfrm>
          <a:prstGeom prst="rect">
            <a:avLst/>
          </a:prstGeom>
        </p:spPr>
        <p:txBody>
          <a:bodyPr wrap="square">
            <a:spAutoFit/>
          </a:bodyPr>
          <a:lstStyle/>
          <a:p>
            <a:pPr>
              <a:spcBef>
                <a:spcPts val="0"/>
              </a:spcBef>
            </a:pPr>
            <a:endParaRPr lang="en-US" sz="2800" dirty="0" smtClean="0">
              <a:solidFill>
                <a:schemeClr val="tx1"/>
              </a:solidFill>
            </a:endParaRPr>
          </a:p>
          <a:p>
            <a:pPr algn="l">
              <a:spcBef>
                <a:spcPts val="0"/>
              </a:spcBef>
            </a:pPr>
            <a:r>
              <a:rPr lang="en-US" sz="2800" b="0" dirty="0" smtClean="0">
                <a:solidFill>
                  <a:schemeClr val="tx1"/>
                </a:solidFill>
              </a:rPr>
              <a:t>The </a:t>
            </a:r>
            <a:r>
              <a:rPr lang="en-US" sz="2800" b="0" dirty="0">
                <a:solidFill>
                  <a:schemeClr val="tx1"/>
                </a:solidFill>
              </a:rPr>
              <a:t>Pennsylvania Value Added Assessment System (PVAAS) growth index representing the school’s impact on the </a:t>
            </a:r>
            <a:r>
              <a:rPr lang="en-US" sz="2800" b="0" dirty="0" smtClean="0">
                <a:solidFill>
                  <a:schemeClr val="tx1"/>
                </a:solidFill>
              </a:rPr>
              <a:t>academic progress </a:t>
            </a:r>
            <a:r>
              <a:rPr lang="en-US" sz="2800" b="0" dirty="0">
                <a:solidFill>
                  <a:schemeClr val="tx1"/>
                </a:solidFill>
              </a:rPr>
              <a:t>of groups of students from year-to-year. </a:t>
            </a:r>
            <a:r>
              <a:rPr lang="en-US" sz="2800" dirty="0"/>
              <a:t> </a:t>
            </a:r>
          </a:p>
        </p:txBody>
      </p:sp>
      <p:sp>
        <p:nvSpPr>
          <p:cNvPr id="6" name="Rectangle 5"/>
          <p:cNvSpPr/>
          <p:nvPr/>
        </p:nvSpPr>
        <p:spPr>
          <a:xfrm>
            <a:off x="1752599" y="228600"/>
            <a:ext cx="5562600" cy="954107"/>
          </a:xfrm>
          <a:prstGeom prst="rect">
            <a:avLst/>
          </a:prstGeom>
        </p:spPr>
        <p:txBody>
          <a:bodyPr wrap="square">
            <a:spAutoFit/>
          </a:bodyPr>
          <a:lstStyle/>
          <a:p>
            <a:pPr>
              <a:spcBef>
                <a:spcPts val="0"/>
              </a:spcBef>
            </a:pPr>
            <a:r>
              <a:rPr lang="en-US" sz="2800" dirty="0">
                <a:solidFill>
                  <a:schemeClr val="tx1"/>
                </a:solidFill>
              </a:rPr>
              <a:t>Indicators of Academic Growth </a:t>
            </a:r>
            <a:r>
              <a:rPr lang="en-US" sz="2800" dirty="0" smtClean="0">
                <a:solidFill>
                  <a:schemeClr val="tx1"/>
                </a:solidFill>
              </a:rPr>
              <a:t>PVAAS </a:t>
            </a:r>
            <a:r>
              <a:rPr lang="en-US" sz="2800" dirty="0">
                <a:solidFill>
                  <a:schemeClr val="tx1"/>
                </a:solidFill>
              </a:rPr>
              <a:t>(40%) </a:t>
            </a:r>
          </a:p>
        </p:txBody>
      </p:sp>
      <p:graphicFrame>
        <p:nvGraphicFramePr>
          <p:cNvPr id="5" name="Table 4"/>
          <p:cNvGraphicFramePr>
            <a:graphicFrameLocks noGrp="1"/>
          </p:cNvGraphicFramePr>
          <p:nvPr>
            <p:extLst>
              <p:ext uri="{D42A27DB-BD31-4B8C-83A1-F6EECF244321}">
                <p14:modId xmlns:p14="http://schemas.microsoft.com/office/powerpoint/2010/main" val="2058740727"/>
              </p:ext>
            </p:extLst>
          </p:nvPr>
        </p:nvGraphicFramePr>
        <p:xfrm>
          <a:off x="1219199" y="3529547"/>
          <a:ext cx="6629400" cy="990600"/>
        </p:xfrm>
        <a:graphic>
          <a:graphicData uri="http://schemas.openxmlformats.org/drawingml/2006/table">
            <a:tbl>
              <a:tblPr firstRow="1" firstCol="1" bandRow="1">
                <a:tableStyleId>{073A0DAA-6AF3-43AB-8588-CEC1D06C72B9}</a:tableStyleId>
              </a:tblPr>
              <a:tblGrid>
                <a:gridCol w="1657350"/>
                <a:gridCol w="1657350"/>
                <a:gridCol w="1657350"/>
                <a:gridCol w="1657350"/>
              </a:tblGrid>
              <a:tr h="495300">
                <a:tc>
                  <a:txBody>
                    <a:bodyPr/>
                    <a:lstStyle/>
                    <a:p>
                      <a:pPr marL="0" marR="0" algn="ctr">
                        <a:spcBef>
                          <a:spcPts val="0"/>
                        </a:spcBef>
                        <a:spcAft>
                          <a:spcPts val="0"/>
                        </a:spcAft>
                      </a:pPr>
                      <a:r>
                        <a:rPr lang="en-US" sz="2000" b="1" dirty="0">
                          <a:effectLst/>
                        </a:rPr>
                        <a:t> </a:t>
                      </a:r>
                      <a:endParaRPr lang="en-US" sz="2000" b="1" dirty="0">
                        <a:solidFill>
                          <a:schemeClr val="tx1"/>
                        </a:solidFill>
                        <a:effectLst/>
                        <a:latin typeface="Times New Roman"/>
                        <a:ea typeface="Times New Roman"/>
                        <a:cs typeface="Times New Roman"/>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2000" b="1" dirty="0" smtClean="0">
                          <a:solidFill>
                            <a:schemeClr val="bg1"/>
                          </a:solidFill>
                          <a:effectLst/>
                          <a:latin typeface="Times New Roman"/>
                          <a:ea typeface="Times New Roman"/>
                          <a:cs typeface="Times New Roman"/>
                        </a:rPr>
                        <a:t>Algebra</a:t>
                      </a:r>
                      <a:endParaRPr lang="en-US" sz="2000" b="1" dirty="0">
                        <a:solidFill>
                          <a:schemeClr val="bg1"/>
                        </a:solidFill>
                        <a:effectLst/>
                        <a:latin typeface="Times New Roman"/>
                        <a:ea typeface="Times New Roman"/>
                        <a:cs typeface="Times New Roman"/>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2000" b="1" dirty="0">
                          <a:effectLst/>
                        </a:rPr>
                        <a:t>Literature</a:t>
                      </a:r>
                      <a:endParaRPr lang="en-US" sz="2000" b="1" dirty="0">
                        <a:solidFill>
                          <a:schemeClr val="tx1"/>
                        </a:solidFill>
                        <a:effectLst/>
                        <a:latin typeface="Times New Roman"/>
                        <a:ea typeface="Times New Roman"/>
                        <a:cs typeface="Times New Roman"/>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2000" b="1" dirty="0">
                          <a:effectLst/>
                        </a:rPr>
                        <a:t>Biology</a:t>
                      </a:r>
                      <a:endParaRPr lang="en-US" sz="2000" b="1" dirty="0">
                        <a:solidFill>
                          <a:schemeClr val="tx1"/>
                        </a:solidFill>
                        <a:effectLst/>
                        <a:latin typeface="Times New Roman"/>
                        <a:ea typeface="Times New Roman"/>
                        <a:cs typeface="Times New Roman"/>
                      </a:endParaRPr>
                    </a:p>
                  </a:txBody>
                  <a:tcPr marL="68580" marR="68580" marT="0" marB="0">
                    <a:solidFill>
                      <a:schemeClr val="tx1">
                        <a:lumMod val="65000"/>
                        <a:lumOff val="35000"/>
                      </a:schemeClr>
                    </a:solidFill>
                  </a:tcPr>
                </a:tc>
              </a:tr>
              <a:tr h="495300">
                <a:tc>
                  <a:txBody>
                    <a:bodyPr/>
                    <a:lstStyle/>
                    <a:p>
                      <a:pPr marL="0" marR="0" algn="ctr">
                        <a:spcBef>
                          <a:spcPts val="0"/>
                        </a:spcBef>
                        <a:spcAft>
                          <a:spcPts val="0"/>
                        </a:spcAft>
                      </a:pPr>
                      <a:r>
                        <a:rPr lang="en-US" sz="2000" b="1" dirty="0">
                          <a:effectLst/>
                        </a:rPr>
                        <a:t>BASH</a:t>
                      </a:r>
                      <a:endParaRPr lang="en-US" sz="2000" b="1" dirty="0">
                        <a:solidFill>
                          <a:schemeClr val="tx1"/>
                        </a:solidFill>
                        <a:effectLst/>
                        <a:latin typeface="Times New Roman"/>
                        <a:ea typeface="Times New Roman"/>
                        <a:cs typeface="Times New Roman"/>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2400" b="1" dirty="0" smtClean="0">
                          <a:solidFill>
                            <a:schemeClr val="tx1"/>
                          </a:solidFill>
                          <a:effectLst/>
                          <a:latin typeface="Times New Roman"/>
                          <a:ea typeface="Times New Roman"/>
                          <a:cs typeface="Times New Roman"/>
                        </a:rPr>
                        <a:t>-1.9 Y</a:t>
                      </a:r>
                      <a:endParaRPr lang="en-US" sz="2400" b="1" dirty="0">
                        <a:solidFill>
                          <a:schemeClr val="tx1"/>
                        </a:solidFill>
                        <a:effectLst/>
                        <a:latin typeface="Times New Roman"/>
                        <a:ea typeface="Times New Roman"/>
                        <a:cs typeface="Times New Roman"/>
                      </a:endParaRPr>
                    </a:p>
                  </a:txBody>
                  <a:tcPr marL="68580" marR="68580" marT="0" marB="0">
                    <a:solidFill>
                      <a:srgbClr val="FFFF00"/>
                    </a:solidFill>
                  </a:tcPr>
                </a:tc>
                <a:tc>
                  <a:txBody>
                    <a:bodyPr/>
                    <a:lstStyle/>
                    <a:p>
                      <a:pPr marL="0" marR="0" algn="ctr">
                        <a:spcBef>
                          <a:spcPts val="0"/>
                        </a:spcBef>
                        <a:spcAft>
                          <a:spcPts val="0"/>
                        </a:spcAft>
                      </a:pPr>
                      <a:r>
                        <a:rPr lang="en-US" sz="2400" b="1" dirty="0" smtClean="0">
                          <a:solidFill>
                            <a:schemeClr val="bg1"/>
                          </a:solidFill>
                          <a:effectLst/>
                        </a:rPr>
                        <a:t>10.0</a:t>
                      </a:r>
                      <a:r>
                        <a:rPr lang="en-US" sz="2400" b="1" baseline="0" dirty="0" smtClean="0">
                          <a:solidFill>
                            <a:schemeClr val="bg1"/>
                          </a:solidFill>
                          <a:effectLst/>
                        </a:rPr>
                        <a:t> </a:t>
                      </a:r>
                      <a:r>
                        <a:rPr lang="en-US" sz="2400" b="1" dirty="0" smtClean="0">
                          <a:solidFill>
                            <a:schemeClr val="bg1"/>
                          </a:solidFill>
                          <a:effectLst/>
                        </a:rPr>
                        <a:t>DB</a:t>
                      </a:r>
                      <a:endParaRPr lang="en-US" sz="2400" b="1" dirty="0">
                        <a:solidFill>
                          <a:schemeClr val="bg1"/>
                        </a:solidFill>
                        <a:effectLst/>
                        <a:latin typeface="Times New Roman"/>
                        <a:ea typeface="Times New Roman"/>
                        <a:cs typeface="Times New Roman"/>
                      </a:endParaRPr>
                    </a:p>
                  </a:txBody>
                  <a:tcPr marL="68580" marR="68580" marT="0" marB="0">
                    <a:solidFill>
                      <a:srgbClr val="0070C0"/>
                    </a:solidFill>
                  </a:tcPr>
                </a:tc>
                <a:tc>
                  <a:txBody>
                    <a:bodyPr/>
                    <a:lstStyle/>
                    <a:p>
                      <a:pPr marL="0" marR="0" algn="ctr">
                        <a:spcBef>
                          <a:spcPts val="0"/>
                        </a:spcBef>
                        <a:spcAft>
                          <a:spcPts val="0"/>
                        </a:spcAft>
                      </a:pPr>
                      <a:r>
                        <a:rPr lang="en-US" sz="2400" b="1" dirty="0" smtClean="0">
                          <a:effectLst/>
                        </a:rPr>
                        <a:t>2.2 LB</a:t>
                      </a:r>
                      <a:endParaRPr lang="en-US" sz="2400" b="1" dirty="0">
                        <a:solidFill>
                          <a:schemeClr val="bg1"/>
                        </a:solidFill>
                        <a:effectLst/>
                        <a:latin typeface="Times New Roman"/>
                        <a:ea typeface="Times New Roman"/>
                        <a:cs typeface="Times New Roman"/>
                      </a:endParaRPr>
                    </a:p>
                  </a:txBody>
                  <a:tcPr marL="68580" marR="68580" marT="0" marB="0">
                    <a:solidFill>
                      <a:schemeClr val="tx2">
                        <a:lumMod val="20000"/>
                        <a:lumOff val="80000"/>
                      </a:schemeClr>
                    </a:solidFill>
                  </a:tcPr>
                </a:tc>
              </a:tr>
            </a:tbl>
          </a:graphicData>
        </a:graphic>
      </p:graphicFrame>
      <p:pic>
        <p:nvPicPr>
          <p:cNvPr id="8" name="Picture 7"/>
          <p:cNvPicPr>
            <a:picLocks noChangeAspect="1"/>
          </p:cNvPicPr>
          <p:nvPr/>
        </p:nvPicPr>
        <p:blipFill>
          <a:blip r:embed="rId3"/>
          <a:stretch>
            <a:fillRect/>
          </a:stretch>
        </p:blipFill>
        <p:spPr>
          <a:xfrm>
            <a:off x="377860" y="4719637"/>
            <a:ext cx="8324850" cy="1819275"/>
          </a:xfrm>
          <a:prstGeom prst="rect">
            <a:avLst/>
          </a:prstGeom>
        </p:spPr>
      </p:pic>
    </p:spTree>
    <p:extLst>
      <p:ext uri="{BB962C8B-B14F-4D97-AF65-F5344CB8AC3E}">
        <p14:creationId xmlns:p14="http://schemas.microsoft.com/office/powerpoint/2010/main" val="4086179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23</a:t>
            </a:fld>
            <a:endParaRPr lang="en-US" dirty="0"/>
          </a:p>
        </p:txBody>
      </p:sp>
      <p:sp>
        <p:nvSpPr>
          <p:cNvPr id="6" name="Rectangle 5"/>
          <p:cNvSpPr/>
          <p:nvPr/>
        </p:nvSpPr>
        <p:spPr>
          <a:xfrm>
            <a:off x="1752599" y="228600"/>
            <a:ext cx="5562600" cy="954107"/>
          </a:xfrm>
          <a:prstGeom prst="rect">
            <a:avLst/>
          </a:prstGeom>
        </p:spPr>
        <p:txBody>
          <a:bodyPr wrap="square">
            <a:spAutoFit/>
          </a:bodyPr>
          <a:lstStyle/>
          <a:p>
            <a:pPr>
              <a:spcBef>
                <a:spcPts val="0"/>
              </a:spcBef>
            </a:pPr>
            <a:r>
              <a:rPr lang="en-US" sz="2800" dirty="0">
                <a:solidFill>
                  <a:schemeClr val="tx1"/>
                </a:solidFill>
              </a:rPr>
              <a:t>Indicators of Academic Growth </a:t>
            </a:r>
            <a:r>
              <a:rPr lang="en-US" sz="2800" dirty="0" smtClean="0">
                <a:solidFill>
                  <a:schemeClr val="tx1"/>
                </a:solidFill>
              </a:rPr>
              <a:t>Two Year Comparison</a:t>
            </a:r>
            <a:r>
              <a:rPr lang="en-US" sz="2800" dirty="0">
                <a:solidFill>
                  <a:schemeClr val="tx1"/>
                </a:solidFill>
              </a:rPr>
              <a:t> </a:t>
            </a:r>
          </a:p>
        </p:txBody>
      </p:sp>
      <p:graphicFrame>
        <p:nvGraphicFramePr>
          <p:cNvPr id="5" name="Table 4"/>
          <p:cNvGraphicFramePr>
            <a:graphicFrameLocks noGrp="1"/>
          </p:cNvGraphicFramePr>
          <p:nvPr>
            <p:extLst>
              <p:ext uri="{D42A27DB-BD31-4B8C-83A1-F6EECF244321}">
                <p14:modId xmlns:p14="http://schemas.microsoft.com/office/powerpoint/2010/main" val="1281730794"/>
              </p:ext>
            </p:extLst>
          </p:nvPr>
        </p:nvGraphicFramePr>
        <p:xfrm>
          <a:off x="990600" y="2133600"/>
          <a:ext cx="6629400" cy="1485900"/>
        </p:xfrm>
        <a:graphic>
          <a:graphicData uri="http://schemas.openxmlformats.org/drawingml/2006/table">
            <a:tbl>
              <a:tblPr firstRow="1" firstCol="1" bandRow="1">
                <a:tableStyleId>{073A0DAA-6AF3-43AB-8588-CEC1D06C72B9}</a:tableStyleId>
              </a:tblPr>
              <a:tblGrid>
                <a:gridCol w="1657350"/>
                <a:gridCol w="1657350"/>
                <a:gridCol w="1657350"/>
                <a:gridCol w="1657350"/>
              </a:tblGrid>
              <a:tr h="495300">
                <a:tc>
                  <a:txBody>
                    <a:bodyPr/>
                    <a:lstStyle/>
                    <a:p>
                      <a:pPr marL="0" marR="0" algn="ctr">
                        <a:spcBef>
                          <a:spcPts val="0"/>
                        </a:spcBef>
                        <a:spcAft>
                          <a:spcPts val="0"/>
                        </a:spcAft>
                      </a:pPr>
                      <a:r>
                        <a:rPr lang="en-US" sz="2000" b="1" dirty="0">
                          <a:effectLst/>
                          <a:latin typeface="+mn-lt"/>
                        </a:rPr>
                        <a:t> </a:t>
                      </a:r>
                      <a:endParaRPr lang="en-US" sz="2000" b="1" dirty="0">
                        <a:solidFill>
                          <a:schemeClr val="tx1"/>
                        </a:solidFill>
                        <a:effectLst/>
                        <a:latin typeface="+mn-lt"/>
                        <a:ea typeface="Times New Roman"/>
                        <a:cs typeface="Times New Roman"/>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2000" b="1" dirty="0" smtClean="0">
                          <a:solidFill>
                            <a:schemeClr val="bg1"/>
                          </a:solidFill>
                          <a:effectLst/>
                          <a:latin typeface="+mn-lt"/>
                          <a:ea typeface="Times New Roman"/>
                          <a:cs typeface="Times New Roman"/>
                        </a:rPr>
                        <a:t>Algebra</a:t>
                      </a:r>
                      <a:endParaRPr lang="en-US" sz="2000" b="1" dirty="0">
                        <a:solidFill>
                          <a:schemeClr val="bg1"/>
                        </a:solidFill>
                        <a:effectLst/>
                        <a:latin typeface="+mn-lt"/>
                        <a:ea typeface="Times New Roman"/>
                        <a:cs typeface="Times New Roman"/>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2000" b="1" dirty="0">
                          <a:effectLst/>
                          <a:latin typeface="+mn-lt"/>
                        </a:rPr>
                        <a:t>Literature</a:t>
                      </a:r>
                      <a:endParaRPr lang="en-US" sz="2000" b="1" dirty="0">
                        <a:solidFill>
                          <a:schemeClr val="tx1"/>
                        </a:solidFill>
                        <a:effectLst/>
                        <a:latin typeface="+mn-lt"/>
                        <a:ea typeface="Times New Roman"/>
                        <a:cs typeface="Times New Roman"/>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2000" b="1" dirty="0">
                          <a:effectLst/>
                          <a:latin typeface="+mn-lt"/>
                        </a:rPr>
                        <a:t>Biology</a:t>
                      </a:r>
                      <a:endParaRPr lang="en-US" sz="2000" b="1" dirty="0">
                        <a:solidFill>
                          <a:schemeClr val="tx1"/>
                        </a:solidFill>
                        <a:effectLst/>
                        <a:latin typeface="+mn-lt"/>
                        <a:ea typeface="Times New Roman"/>
                        <a:cs typeface="Times New Roman"/>
                      </a:endParaRPr>
                    </a:p>
                  </a:txBody>
                  <a:tcPr marL="68580" marR="68580" marT="0" marB="0">
                    <a:solidFill>
                      <a:schemeClr val="tx1">
                        <a:lumMod val="65000"/>
                        <a:lumOff val="35000"/>
                      </a:schemeClr>
                    </a:solidFill>
                  </a:tcPr>
                </a:tc>
              </a:tr>
              <a:tr h="495300">
                <a:tc>
                  <a:txBody>
                    <a:bodyPr/>
                    <a:lstStyle/>
                    <a:p>
                      <a:pPr marL="0" marR="0" algn="ctr">
                        <a:spcBef>
                          <a:spcPts val="0"/>
                        </a:spcBef>
                        <a:spcAft>
                          <a:spcPts val="0"/>
                        </a:spcAft>
                      </a:pPr>
                      <a:r>
                        <a:rPr lang="en-US" sz="2000" b="1" dirty="0" smtClean="0">
                          <a:solidFill>
                            <a:schemeClr val="bg1"/>
                          </a:solidFill>
                          <a:effectLst/>
                          <a:latin typeface="+mn-lt"/>
                          <a:ea typeface="Times New Roman"/>
                          <a:cs typeface="Times New Roman"/>
                        </a:rPr>
                        <a:t>BASH 2013-14</a:t>
                      </a:r>
                      <a:endParaRPr lang="en-US" sz="2000" b="1" dirty="0">
                        <a:solidFill>
                          <a:schemeClr val="bg1"/>
                        </a:solidFill>
                        <a:effectLst/>
                        <a:latin typeface="+mn-lt"/>
                        <a:ea typeface="Times New Roman"/>
                        <a:cs typeface="Times New Roman"/>
                      </a:endParaRPr>
                    </a:p>
                  </a:txBody>
                  <a:tcPr marL="68580" marR="68580" marT="0" marB="0" anchor="ctr">
                    <a:solidFill>
                      <a:schemeClr val="tx1">
                        <a:lumMod val="65000"/>
                        <a:lumOff val="35000"/>
                      </a:schemeClr>
                    </a:solidFill>
                  </a:tcPr>
                </a:tc>
                <a:tc>
                  <a:txBody>
                    <a:bodyPr/>
                    <a:lstStyle/>
                    <a:p>
                      <a:pPr marL="0" marR="0" algn="ctr">
                        <a:spcBef>
                          <a:spcPts val="0"/>
                        </a:spcBef>
                        <a:spcAft>
                          <a:spcPts val="0"/>
                        </a:spcAft>
                      </a:pPr>
                      <a:r>
                        <a:rPr lang="en-US" sz="2400" b="1" dirty="0" smtClean="0">
                          <a:solidFill>
                            <a:schemeClr val="tx1"/>
                          </a:solidFill>
                          <a:effectLst/>
                          <a:latin typeface="+mn-lt"/>
                          <a:ea typeface="Times New Roman"/>
                          <a:cs typeface="Times New Roman"/>
                        </a:rPr>
                        <a:t>NA*</a:t>
                      </a:r>
                      <a:endParaRPr lang="en-US" sz="2400" b="1" dirty="0">
                        <a:solidFill>
                          <a:schemeClr val="tx1"/>
                        </a:solidFill>
                        <a:effectLst/>
                        <a:latin typeface="+mn-lt"/>
                        <a:ea typeface="Times New Roman"/>
                        <a:cs typeface="Times New Roman"/>
                      </a:endParaRPr>
                    </a:p>
                  </a:txBody>
                  <a:tcPr marL="68580" marR="68580" marT="0" marB="0" anchor="ctr">
                    <a:noFill/>
                  </a:tcPr>
                </a:tc>
                <a:tc>
                  <a:txBody>
                    <a:bodyPr/>
                    <a:lstStyle/>
                    <a:p>
                      <a:pPr marL="0" marR="0" algn="ctr">
                        <a:spcBef>
                          <a:spcPts val="0"/>
                        </a:spcBef>
                        <a:spcAft>
                          <a:spcPts val="0"/>
                        </a:spcAft>
                      </a:pPr>
                      <a:r>
                        <a:rPr lang="en-US" sz="2400" b="1" dirty="0" smtClean="0">
                          <a:solidFill>
                            <a:schemeClr val="bg1"/>
                          </a:solidFill>
                          <a:effectLst/>
                          <a:latin typeface="+mn-lt"/>
                          <a:ea typeface="Times New Roman"/>
                          <a:cs typeface="Times New Roman"/>
                        </a:rPr>
                        <a:t>8.2 DB</a:t>
                      </a:r>
                      <a:endParaRPr lang="en-US" sz="2400" b="1" dirty="0">
                        <a:solidFill>
                          <a:schemeClr val="bg1"/>
                        </a:solidFill>
                        <a:effectLst/>
                        <a:latin typeface="+mn-lt"/>
                        <a:ea typeface="Times New Roman"/>
                        <a:cs typeface="Times New Roman"/>
                      </a:endParaRPr>
                    </a:p>
                  </a:txBody>
                  <a:tcPr marL="68580" marR="68580" marT="0" marB="0" anchor="ctr">
                    <a:solidFill>
                      <a:srgbClr val="0070C0"/>
                    </a:solidFill>
                  </a:tcPr>
                </a:tc>
                <a:tc>
                  <a:txBody>
                    <a:bodyPr/>
                    <a:lstStyle/>
                    <a:p>
                      <a:pPr marL="0" marR="0" algn="ctr">
                        <a:spcBef>
                          <a:spcPts val="0"/>
                        </a:spcBef>
                        <a:spcAft>
                          <a:spcPts val="0"/>
                        </a:spcAft>
                      </a:pPr>
                      <a:r>
                        <a:rPr lang="en-US" sz="2400" b="1" dirty="0" smtClean="0">
                          <a:solidFill>
                            <a:schemeClr val="bg1"/>
                          </a:solidFill>
                          <a:effectLst/>
                          <a:latin typeface="+mn-lt"/>
                          <a:ea typeface="Times New Roman"/>
                          <a:cs typeface="Times New Roman"/>
                        </a:rPr>
                        <a:t>8.4 DB</a:t>
                      </a:r>
                      <a:endParaRPr lang="en-US" sz="2400" b="1" dirty="0">
                        <a:solidFill>
                          <a:schemeClr val="bg1"/>
                        </a:solidFill>
                        <a:effectLst/>
                        <a:latin typeface="+mn-lt"/>
                        <a:ea typeface="Times New Roman"/>
                        <a:cs typeface="Times New Roman"/>
                      </a:endParaRPr>
                    </a:p>
                  </a:txBody>
                  <a:tcPr marL="68580" marR="68580" marT="0" marB="0" anchor="ctr">
                    <a:solidFill>
                      <a:srgbClr val="0070C0"/>
                    </a:solidFill>
                  </a:tcPr>
                </a:tc>
              </a:tr>
              <a:tr h="495300">
                <a:tc>
                  <a:txBody>
                    <a:bodyPr/>
                    <a:lstStyle/>
                    <a:p>
                      <a:pPr marL="0" marR="0" algn="ctr">
                        <a:spcBef>
                          <a:spcPts val="0"/>
                        </a:spcBef>
                        <a:spcAft>
                          <a:spcPts val="0"/>
                        </a:spcAft>
                      </a:pPr>
                      <a:r>
                        <a:rPr lang="en-US" sz="2000" b="1" dirty="0" smtClean="0">
                          <a:effectLst/>
                          <a:latin typeface="+mn-lt"/>
                        </a:rPr>
                        <a:t>BASH 2014-15</a:t>
                      </a:r>
                      <a:endParaRPr lang="en-US" sz="2000" b="1" dirty="0">
                        <a:solidFill>
                          <a:schemeClr val="tx1"/>
                        </a:solidFill>
                        <a:effectLst/>
                        <a:latin typeface="+mn-lt"/>
                        <a:ea typeface="Times New Roman"/>
                        <a:cs typeface="Times New Roman"/>
                      </a:endParaRPr>
                    </a:p>
                  </a:txBody>
                  <a:tcPr marL="68580" marR="68580" marT="0" marB="0" anchor="ctr">
                    <a:solidFill>
                      <a:schemeClr val="tx1">
                        <a:lumMod val="65000"/>
                        <a:lumOff val="35000"/>
                      </a:schemeClr>
                    </a:solidFill>
                  </a:tcPr>
                </a:tc>
                <a:tc>
                  <a:txBody>
                    <a:bodyPr/>
                    <a:lstStyle/>
                    <a:p>
                      <a:pPr marL="0" marR="0" algn="ctr">
                        <a:spcBef>
                          <a:spcPts val="0"/>
                        </a:spcBef>
                        <a:spcAft>
                          <a:spcPts val="0"/>
                        </a:spcAft>
                      </a:pPr>
                      <a:r>
                        <a:rPr lang="en-US" sz="2400" b="1" dirty="0" smtClean="0">
                          <a:solidFill>
                            <a:schemeClr val="tx1"/>
                          </a:solidFill>
                          <a:effectLst/>
                          <a:latin typeface="+mn-lt"/>
                          <a:ea typeface="Times New Roman"/>
                          <a:cs typeface="Times New Roman"/>
                        </a:rPr>
                        <a:t>-1.9 Y</a:t>
                      </a:r>
                      <a:endParaRPr lang="en-US" sz="2400" b="1" dirty="0">
                        <a:solidFill>
                          <a:schemeClr val="tx1"/>
                        </a:solidFill>
                        <a:effectLst/>
                        <a:latin typeface="+mn-lt"/>
                        <a:ea typeface="Times New Roman"/>
                        <a:cs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US" sz="2400" b="1" dirty="0" smtClean="0">
                          <a:solidFill>
                            <a:schemeClr val="bg1"/>
                          </a:solidFill>
                          <a:effectLst/>
                          <a:latin typeface="+mn-lt"/>
                        </a:rPr>
                        <a:t>10.0</a:t>
                      </a:r>
                      <a:r>
                        <a:rPr lang="en-US" sz="2400" b="1" baseline="0" dirty="0" smtClean="0">
                          <a:solidFill>
                            <a:schemeClr val="bg1"/>
                          </a:solidFill>
                          <a:effectLst/>
                          <a:latin typeface="+mn-lt"/>
                        </a:rPr>
                        <a:t> </a:t>
                      </a:r>
                      <a:r>
                        <a:rPr lang="en-US" sz="2400" b="1" dirty="0" smtClean="0">
                          <a:solidFill>
                            <a:schemeClr val="bg1"/>
                          </a:solidFill>
                          <a:effectLst/>
                          <a:latin typeface="+mn-lt"/>
                        </a:rPr>
                        <a:t>DB</a:t>
                      </a:r>
                      <a:endParaRPr lang="en-US" sz="2400" b="1" dirty="0">
                        <a:solidFill>
                          <a:schemeClr val="bg1"/>
                        </a:solidFill>
                        <a:effectLst/>
                        <a:latin typeface="+mn-lt"/>
                        <a:ea typeface="Times New Roman"/>
                        <a:cs typeface="Times New Roman"/>
                      </a:endParaRPr>
                    </a:p>
                  </a:txBody>
                  <a:tcPr marL="68580" marR="68580" marT="0" marB="0" anchor="ctr">
                    <a:solidFill>
                      <a:srgbClr val="0070C0"/>
                    </a:solidFill>
                  </a:tcPr>
                </a:tc>
                <a:tc>
                  <a:txBody>
                    <a:bodyPr/>
                    <a:lstStyle/>
                    <a:p>
                      <a:pPr marL="0" marR="0" algn="ctr">
                        <a:spcBef>
                          <a:spcPts val="0"/>
                        </a:spcBef>
                        <a:spcAft>
                          <a:spcPts val="0"/>
                        </a:spcAft>
                      </a:pPr>
                      <a:r>
                        <a:rPr lang="en-US" sz="2400" b="1" dirty="0" smtClean="0">
                          <a:effectLst/>
                          <a:latin typeface="+mn-lt"/>
                        </a:rPr>
                        <a:t>2.2 LB</a:t>
                      </a:r>
                      <a:endParaRPr lang="en-US" sz="2400" b="1" dirty="0">
                        <a:solidFill>
                          <a:schemeClr val="bg1"/>
                        </a:solidFill>
                        <a:effectLst/>
                        <a:latin typeface="+mn-lt"/>
                        <a:ea typeface="Times New Roman"/>
                        <a:cs typeface="Times New Roman"/>
                      </a:endParaRPr>
                    </a:p>
                  </a:txBody>
                  <a:tcPr marL="68580" marR="68580" marT="0" marB="0" anchor="ctr">
                    <a:solidFill>
                      <a:schemeClr val="tx2">
                        <a:lumMod val="20000"/>
                        <a:lumOff val="80000"/>
                      </a:schemeClr>
                    </a:solidFill>
                  </a:tcPr>
                </a:tc>
              </a:tr>
            </a:tbl>
          </a:graphicData>
        </a:graphic>
      </p:graphicFrame>
      <p:sp>
        <p:nvSpPr>
          <p:cNvPr id="8" name="TextBox 7"/>
          <p:cNvSpPr txBox="1"/>
          <p:nvPr/>
        </p:nvSpPr>
        <p:spPr>
          <a:xfrm>
            <a:off x="609600" y="4278005"/>
            <a:ext cx="7696200" cy="584775"/>
          </a:xfrm>
          <a:prstGeom prst="rect">
            <a:avLst/>
          </a:prstGeom>
          <a:noFill/>
        </p:spPr>
        <p:txBody>
          <a:bodyPr wrap="square" rtlCol="0">
            <a:spAutoFit/>
          </a:bodyPr>
          <a:lstStyle/>
          <a:p>
            <a:pPr algn="l"/>
            <a:r>
              <a:rPr lang="en-US" sz="1600" b="0" dirty="0" smtClean="0">
                <a:solidFill>
                  <a:schemeClr val="tx1"/>
                </a:solidFill>
              </a:rPr>
              <a:t>* There were not enough students taking the Algebra I Keystone for the first time in 2013-14 to generate a BASH PVAAS score. </a:t>
            </a:r>
            <a:endParaRPr lang="en-US" sz="1600" b="0" dirty="0">
              <a:solidFill>
                <a:schemeClr val="tx1"/>
              </a:solidFill>
            </a:endParaRPr>
          </a:p>
        </p:txBody>
      </p:sp>
      <p:pic>
        <p:nvPicPr>
          <p:cNvPr id="9" name="Picture 8"/>
          <p:cNvPicPr>
            <a:picLocks noChangeAspect="1"/>
          </p:cNvPicPr>
          <p:nvPr/>
        </p:nvPicPr>
        <p:blipFill>
          <a:blip r:embed="rId3"/>
          <a:stretch>
            <a:fillRect/>
          </a:stretch>
        </p:blipFill>
        <p:spPr>
          <a:xfrm>
            <a:off x="381209" y="4894664"/>
            <a:ext cx="8324850" cy="1819275"/>
          </a:xfrm>
          <a:prstGeom prst="rect">
            <a:avLst/>
          </a:prstGeom>
        </p:spPr>
      </p:pic>
    </p:spTree>
    <p:extLst>
      <p:ext uri="{BB962C8B-B14F-4D97-AF65-F5344CB8AC3E}">
        <p14:creationId xmlns:p14="http://schemas.microsoft.com/office/powerpoint/2010/main" val="2491634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24</a:t>
            </a:fld>
            <a:endParaRPr lang="en-US" dirty="0"/>
          </a:p>
        </p:txBody>
      </p:sp>
      <p:sp>
        <p:nvSpPr>
          <p:cNvPr id="5" name="Rectangle 4"/>
          <p:cNvSpPr/>
          <p:nvPr/>
        </p:nvSpPr>
        <p:spPr>
          <a:xfrm>
            <a:off x="-28903" y="87392"/>
            <a:ext cx="9144000" cy="3570208"/>
          </a:xfrm>
          <a:prstGeom prst="rect">
            <a:avLst/>
          </a:prstGeom>
        </p:spPr>
        <p:txBody>
          <a:bodyPr wrap="square">
            <a:spAutoFit/>
          </a:bodyPr>
          <a:lstStyle/>
          <a:p>
            <a:r>
              <a:rPr lang="en-US" sz="2000" dirty="0">
                <a:solidFill>
                  <a:schemeClr val="tx1"/>
                </a:solidFill>
              </a:rPr>
              <a:t>Other Academic Indicators (10</a:t>
            </a:r>
            <a:r>
              <a:rPr lang="en-US" sz="2000" dirty="0" smtClean="0">
                <a:solidFill>
                  <a:schemeClr val="tx1"/>
                </a:solidFill>
              </a:rPr>
              <a:t>%)</a:t>
            </a:r>
            <a:endParaRPr lang="en-US" sz="2000" dirty="0">
              <a:solidFill>
                <a:schemeClr val="tx1"/>
              </a:solidFill>
            </a:endParaRPr>
          </a:p>
          <a:p>
            <a:pPr indent="-347472" algn="l"/>
            <a:r>
              <a:rPr lang="en-US" sz="2000" b="0" dirty="0" smtClean="0">
                <a:solidFill>
                  <a:schemeClr val="tx1"/>
                </a:solidFill>
              </a:rPr>
              <a:t>	The </a:t>
            </a:r>
            <a:r>
              <a:rPr lang="en-US" sz="2000" b="0" dirty="0">
                <a:solidFill>
                  <a:schemeClr val="tx1"/>
                </a:solidFill>
              </a:rPr>
              <a:t>final 10% of the School Performance Profile score is made up of </a:t>
            </a:r>
            <a:r>
              <a:rPr lang="en-US" sz="2000" b="0" dirty="0" smtClean="0">
                <a:solidFill>
                  <a:schemeClr val="tx1"/>
                </a:solidFill>
              </a:rPr>
              <a:t>	the </a:t>
            </a:r>
            <a:r>
              <a:rPr lang="en-US" sz="2000" b="0" dirty="0">
                <a:solidFill>
                  <a:schemeClr val="tx1"/>
                </a:solidFill>
              </a:rPr>
              <a:t>following pieces of information</a:t>
            </a:r>
            <a:r>
              <a:rPr lang="en-US" sz="2000" b="0" dirty="0" smtClean="0">
                <a:solidFill>
                  <a:schemeClr val="tx1"/>
                </a:solidFill>
              </a:rPr>
              <a:t>:</a:t>
            </a:r>
          </a:p>
          <a:p>
            <a:pPr indent="-347472" algn="l">
              <a:spcBef>
                <a:spcPts val="0"/>
              </a:spcBef>
            </a:pPr>
            <a:endParaRPr lang="en-US" sz="100" b="0" dirty="0">
              <a:solidFill>
                <a:schemeClr val="tx1"/>
              </a:solidFill>
            </a:endParaRPr>
          </a:p>
          <a:p>
            <a:pPr lvl="3" indent="-347472" algn="l">
              <a:spcBef>
                <a:spcPts val="0"/>
              </a:spcBef>
              <a:buFont typeface="Arial" pitchFamily="34" charset="0"/>
              <a:buChar char="•"/>
            </a:pPr>
            <a:r>
              <a:rPr lang="en-US" sz="2000" b="0" dirty="0" smtClean="0">
                <a:solidFill>
                  <a:schemeClr val="tx1"/>
                </a:solidFill>
              </a:rPr>
              <a:t>Cohort graduation rate</a:t>
            </a:r>
          </a:p>
          <a:p>
            <a:pPr lvl="3" indent="-347472" algn="l">
              <a:spcBef>
                <a:spcPts val="0"/>
              </a:spcBef>
              <a:buFont typeface="Arial" pitchFamily="34" charset="0"/>
              <a:buChar char="•"/>
            </a:pPr>
            <a:r>
              <a:rPr lang="en-US" sz="2000" b="0" dirty="0" smtClean="0">
                <a:solidFill>
                  <a:schemeClr val="tx1"/>
                </a:solidFill>
              </a:rPr>
              <a:t>Attendance rate</a:t>
            </a:r>
          </a:p>
          <a:p>
            <a:pPr lvl="3" indent="-347472" algn="l">
              <a:spcBef>
                <a:spcPts val="0"/>
              </a:spcBef>
              <a:buFont typeface="Arial" pitchFamily="34" charset="0"/>
              <a:buChar char="•"/>
            </a:pPr>
            <a:r>
              <a:rPr lang="en-US" sz="2000" b="0" dirty="0" smtClean="0">
                <a:solidFill>
                  <a:schemeClr val="tx1"/>
                </a:solidFill>
              </a:rPr>
              <a:t>Advanced Placement (AP) or International Baccalaureate (IB) Diploma or college credit </a:t>
            </a:r>
          </a:p>
          <a:p>
            <a:pPr lvl="3" indent="-347472" algn="l">
              <a:spcBef>
                <a:spcPts val="0"/>
              </a:spcBef>
              <a:buFont typeface="Arial" pitchFamily="34" charset="0"/>
              <a:buChar char="•"/>
            </a:pPr>
            <a:r>
              <a:rPr lang="en-US" sz="2000" b="0" dirty="0" smtClean="0">
                <a:solidFill>
                  <a:schemeClr val="tx1"/>
                </a:solidFill>
              </a:rPr>
              <a:t>PSAT/PLAN Participation </a:t>
            </a:r>
          </a:p>
          <a:p>
            <a:pPr indent="-347472" algn="l"/>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val="2733304502"/>
              </p:ext>
            </p:extLst>
          </p:nvPr>
        </p:nvGraphicFramePr>
        <p:xfrm>
          <a:off x="161597" y="3206310"/>
          <a:ext cx="8762999" cy="1219200"/>
        </p:xfrm>
        <a:graphic>
          <a:graphicData uri="http://schemas.openxmlformats.org/drawingml/2006/table">
            <a:tbl>
              <a:tblPr firstRow="1" firstCol="1" bandRow="1">
                <a:tableStyleId>{5C22544A-7EE6-4342-B048-85BDC9FD1C3A}</a:tableStyleId>
              </a:tblPr>
              <a:tblGrid>
                <a:gridCol w="1528430"/>
                <a:gridCol w="1952994"/>
                <a:gridCol w="1613343"/>
                <a:gridCol w="2064324"/>
                <a:gridCol w="1603908"/>
              </a:tblGrid>
              <a:tr h="875992">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Cohort Graduation Rate</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Attendance Rate</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Advanced Placement or College Credit </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PSAT/PLAN Participation</a:t>
                      </a:r>
                      <a:endParaRPr lang="en-US" sz="2000" dirty="0">
                        <a:effectLst/>
                        <a:latin typeface="Times New Roman"/>
                        <a:ea typeface="Times New Roman"/>
                      </a:endParaRPr>
                    </a:p>
                  </a:txBody>
                  <a:tcPr marL="68580" marR="68580" marT="0" marB="0"/>
                </a:tc>
              </a:tr>
              <a:tr h="291997">
                <a:tc>
                  <a:txBody>
                    <a:bodyPr/>
                    <a:lstStyle/>
                    <a:p>
                      <a:pPr marL="0" marR="0" algn="ctr">
                        <a:spcBef>
                          <a:spcPts val="0"/>
                        </a:spcBef>
                        <a:spcAft>
                          <a:spcPts val="0"/>
                        </a:spcAft>
                      </a:pPr>
                      <a:r>
                        <a:rPr lang="en-US" sz="2000" dirty="0">
                          <a:effectLst/>
                        </a:rPr>
                        <a:t>BASH</a:t>
                      </a:r>
                      <a:endParaRPr lang="en-US" sz="20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92.32%*</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smtClean="0">
                          <a:effectLst/>
                        </a:rPr>
                        <a:t>96.69%</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100%</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100%</a:t>
                      </a:r>
                      <a:endParaRPr lang="en-US" sz="2000" dirty="0">
                        <a:effectLst/>
                        <a:latin typeface="Times New Roman"/>
                        <a:ea typeface="Times New Roman"/>
                      </a:endParaRPr>
                    </a:p>
                  </a:txBody>
                  <a:tcPr marL="68580" marR="68580" marT="0" marB="0"/>
                </a:tc>
              </a:tr>
            </a:tbl>
          </a:graphicData>
        </a:graphic>
      </p:graphicFrame>
      <p:sp>
        <p:nvSpPr>
          <p:cNvPr id="3" name="TextBox 2"/>
          <p:cNvSpPr txBox="1"/>
          <p:nvPr/>
        </p:nvSpPr>
        <p:spPr>
          <a:xfrm>
            <a:off x="587436" y="4975431"/>
            <a:ext cx="8525203" cy="830997"/>
          </a:xfrm>
          <a:prstGeom prst="rect">
            <a:avLst/>
          </a:prstGeom>
          <a:noFill/>
        </p:spPr>
        <p:txBody>
          <a:bodyPr wrap="square" rtlCol="0">
            <a:spAutoFit/>
          </a:bodyPr>
          <a:lstStyle/>
          <a:p>
            <a:pPr algn="l"/>
            <a:r>
              <a:rPr lang="en-US" sz="1600" b="0" dirty="0" smtClean="0">
                <a:solidFill>
                  <a:schemeClr val="tx1"/>
                </a:solidFill>
                <a:latin typeface="Times New Roman" panose="02020603050405020304" pitchFamily="18" charset="0"/>
                <a:cs typeface="Times New Roman" panose="02020603050405020304" pitchFamily="18" charset="0"/>
              </a:rPr>
              <a:t>*This </a:t>
            </a:r>
            <a:r>
              <a:rPr lang="en-US" sz="1600" b="0" dirty="0">
                <a:solidFill>
                  <a:schemeClr val="tx1"/>
                </a:solidFill>
                <a:latin typeface="Times New Roman" panose="02020603050405020304" pitchFamily="18" charset="0"/>
                <a:cs typeface="Times New Roman" panose="02020603050405020304" pitchFamily="18" charset="0"/>
              </a:rPr>
              <a:t>performance measure represents the percent of students in the school who graduate in four years with a regular high school diploma. The value represented for the reported year is the graduation rate calculated for one year previous to the reported year due to availability of this data.</a:t>
            </a:r>
          </a:p>
        </p:txBody>
      </p:sp>
    </p:spTree>
    <p:extLst>
      <p:ext uri="{BB962C8B-B14F-4D97-AF65-F5344CB8AC3E}">
        <p14:creationId xmlns:p14="http://schemas.microsoft.com/office/powerpoint/2010/main" val="464520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25</a:t>
            </a:fld>
            <a:endParaRPr lang="en-US" dirty="0"/>
          </a:p>
        </p:txBody>
      </p:sp>
      <p:sp>
        <p:nvSpPr>
          <p:cNvPr id="5" name="Rectangle 4"/>
          <p:cNvSpPr/>
          <p:nvPr/>
        </p:nvSpPr>
        <p:spPr>
          <a:xfrm>
            <a:off x="-28903" y="87392"/>
            <a:ext cx="9144000" cy="1600438"/>
          </a:xfrm>
          <a:prstGeom prst="rect">
            <a:avLst/>
          </a:prstGeom>
        </p:spPr>
        <p:txBody>
          <a:bodyPr wrap="square">
            <a:spAutoFit/>
          </a:bodyPr>
          <a:lstStyle/>
          <a:p>
            <a:r>
              <a:rPr lang="en-US" sz="2000" dirty="0">
                <a:solidFill>
                  <a:schemeClr val="tx1"/>
                </a:solidFill>
              </a:rPr>
              <a:t>Other Academic Indicators (10</a:t>
            </a:r>
            <a:r>
              <a:rPr lang="en-US" sz="2000" dirty="0" smtClean="0">
                <a:solidFill>
                  <a:schemeClr val="tx1"/>
                </a:solidFill>
              </a:rPr>
              <a:t>%)</a:t>
            </a:r>
          </a:p>
          <a:p>
            <a:r>
              <a:rPr lang="en-US" sz="2000" dirty="0" smtClean="0">
                <a:solidFill>
                  <a:schemeClr val="tx1"/>
                </a:solidFill>
              </a:rPr>
              <a:t>Two Year Comparison</a:t>
            </a:r>
            <a:endParaRPr lang="en-US" sz="2000" dirty="0">
              <a:solidFill>
                <a:schemeClr val="tx1"/>
              </a:solidFill>
            </a:endParaRPr>
          </a:p>
          <a:p>
            <a:pPr indent="-347472" algn="l"/>
            <a:r>
              <a:rPr lang="en-US" sz="2000" b="0" dirty="0" smtClean="0">
                <a:solidFill>
                  <a:schemeClr val="tx1"/>
                </a:solidFill>
              </a:rPr>
              <a:t>	</a:t>
            </a:r>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val="3251925990"/>
              </p:ext>
            </p:extLst>
          </p:nvPr>
        </p:nvGraphicFramePr>
        <p:xfrm>
          <a:off x="161597" y="2057400"/>
          <a:ext cx="8762999" cy="1524000"/>
        </p:xfrm>
        <a:graphic>
          <a:graphicData uri="http://schemas.openxmlformats.org/drawingml/2006/table">
            <a:tbl>
              <a:tblPr firstRow="1" firstCol="1" bandRow="1">
                <a:tableStyleId>{5C22544A-7EE6-4342-B048-85BDC9FD1C3A}</a:tableStyleId>
              </a:tblPr>
              <a:tblGrid>
                <a:gridCol w="1743403"/>
                <a:gridCol w="1905000"/>
                <a:gridCol w="1446364"/>
                <a:gridCol w="2064324"/>
                <a:gridCol w="1603908"/>
              </a:tblGrid>
              <a:tr h="875992">
                <a:tc>
                  <a:txBody>
                    <a:bodyPr/>
                    <a:lstStyle/>
                    <a:p>
                      <a:pPr marL="0" marR="0" algn="ctr">
                        <a:spcBef>
                          <a:spcPts val="0"/>
                        </a:spcBef>
                        <a:spcAft>
                          <a:spcPts val="0"/>
                        </a:spcAft>
                      </a:pPr>
                      <a:r>
                        <a:rPr lang="en-US" sz="2000" dirty="0">
                          <a:effectLst/>
                          <a:latin typeface="+mn-lt"/>
                        </a:rPr>
                        <a:t> </a:t>
                      </a:r>
                      <a:endParaRPr lang="en-US" sz="200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a:effectLst/>
                          <a:latin typeface="+mn-lt"/>
                        </a:rPr>
                        <a:t> </a:t>
                      </a:r>
                    </a:p>
                    <a:p>
                      <a:pPr marL="0" marR="0" algn="ctr">
                        <a:spcBef>
                          <a:spcPts val="0"/>
                        </a:spcBef>
                        <a:spcAft>
                          <a:spcPts val="0"/>
                        </a:spcAft>
                      </a:pPr>
                      <a:r>
                        <a:rPr lang="en-US" sz="2000" dirty="0">
                          <a:effectLst/>
                          <a:latin typeface="+mn-lt"/>
                        </a:rPr>
                        <a:t>Cohort Graduation Rate</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a:effectLst/>
                          <a:latin typeface="+mn-lt"/>
                        </a:rPr>
                        <a:t> </a:t>
                      </a:r>
                    </a:p>
                    <a:p>
                      <a:pPr marL="0" marR="0" algn="ctr">
                        <a:spcBef>
                          <a:spcPts val="0"/>
                        </a:spcBef>
                        <a:spcAft>
                          <a:spcPts val="0"/>
                        </a:spcAft>
                      </a:pPr>
                      <a:r>
                        <a:rPr lang="en-US" sz="2000" dirty="0">
                          <a:effectLst/>
                          <a:latin typeface="+mn-lt"/>
                        </a:rPr>
                        <a:t>Attendance Rate</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a:effectLst/>
                          <a:latin typeface="+mn-lt"/>
                        </a:rPr>
                        <a:t>Advanced Placement or College Credit </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a:effectLst/>
                          <a:latin typeface="+mn-lt"/>
                        </a:rPr>
                        <a:t> </a:t>
                      </a:r>
                    </a:p>
                    <a:p>
                      <a:pPr marL="0" marR="0" algn="ctr">
                        <a:spcBef>
                          <a:spcPts val="0"/>
                        </a:spcBef>
                        <a:spcAft>
                          <a:spcPts val="0"/>
                        </a:spcAft>
                      </a:pPr>
                      <a:r>
                        <a:rPr lang="en-US" sz="2000" dirty="0">
                          <a:effectLst/>
                          <a:latin typeface="+mn-lt"/>
                        </a:rPr>
                        <a:t>PSAT/PLAN Participation</a:t>
                      </a:r>
                      <a:endParaRPr lang="en-US" sz="2000" dirty="0">
                        <a:effectLst/>
                        <a:latin typeface="+mn-lt"/>
                        <a:ea typeface="Times New Roman"/>
                      </a:endParaRPr>
                    </a:p>
                  </a:txBody>
                  <a:tcPr marL="68580" marR="68580" marT="0" marB="0"/>
                </a:tc>
              </a:tr>
              <a:tr h="291997">
                <a:tc>
                  <a:txBody>
                    <a:bodyPr/>
                    <a:lstStyle/>
                    <a:p>
                      <a:pPr marL="0" marR="0" algn="ctr">
                        <a:spcBef>
                          <a:spcPts val="0"/>
                        </a:spcBef>
                        <a:spcAft>
                          <a:spcPts val="0"/>
                        </a:spcAft>
                      </a:pPr>
                      <a:r>
                        <a:rPr lang="en-US" sz="2000" dirty="0" smtClean="0">
                          <a:effectLst/>
                          <a:latin typeface="+mn-lt"/>
                          <a:ea typeface="Times New Roman"/>
                        </a:rPr>
                        <a:t>BASH 2013-14</a:t>
                      </a:r>
                      <a:endParaRPr lang="en-US" sz="200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n-lt"/>
                          <a:ea typeface="Times New Roman"/>
                        </a:rPr>
                        <a:t>93%</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smtClean="0">
                          <a:effectLst/>
                          <a:latin typeface="+mn-lt"/>
                          <a:ea typeface="Times New Roman"/>
                        </a:rPr>
                        <a:t>95%</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smtClean="0">
                          <a:effectLst/>
                          <a:latin typeface="+mn-lt"/>
                          <a:ea typeface="Times New Roman"/>
                        </a:rPr>
                        <a:t>100%</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smtClean="0">
                          <a:effectLst/>
                          <a:latin typeface="+mn-lt"/>
                          <a:ea typeface="Times New Roman"/>
                        </a:rPr>
                        <a:t>100%</a:t>
                      </a:r>
                      <a:endParaRPr lang="en-US" sz="2000" dirty="0">
                        <a:effectLst/>
                        <a:latin typeface="+mn-lt"/>
                        <a:ea typeface="Times New Roman"/>
                      </a:endParaRPr>
                    </a:p>
                  </a:txBody>
                  <a:tcPr marL="68580" marR="68580" marT="0" marB="0"/>
                </a:tc>
              </a:tr>
              <a:tr h="291997">
                <a:tc>
                  <a:txBody>
                    <a:bodyPr/>
                    <a:lstStyle/>
                    <a:p>
                      <a:pPr marL="0" marR="0" algn="ctr">
                        <a:spcBef>
                          <a:spcPts val="0"/>
                        </a:spcBef>
                        <a:spcAft>
                          <a:spcPts val="0"/>
                        </a:spcAft>
                      </a:pPr>
                      <a:r>
                        <a:rPr lang="en-US" sz="2000" dirty="0" smtClean="0">
                          <a:effectLst/>
                          <a:latin typeface="+mn-lt"/>
                        </a:rPr>
                        <a:t>BASH 2014-15</a:t>
                      </a:r>
                      <a:endParaRPr lang="en-US" sz="200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n-lt"/>
                        </a:rPr>
                        <a:t>92%*</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smtClean="0">
                          <a:effectLst/>
                          <a:latin typeface="+mn-lt"/>
                        </a:rPr>
                        <a:t>97%</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a:effectLst/>
                          <a:latin typeface="+mn-lt"/>
                        </a:rPr>
                        <a:t>100%</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000" dirty="0">
                          <a:effectLst/>
                          <a:latin typeface="+mn-lt"/>
                        </a:rPr>
                        <a:t>100%</a:t>
                      </a:r>
                      <a:endParaRPr lang="en-US" sz="2000" dirty="0">
                        <a:effectLst/>
                        <a:latin typeface="+mn-lt"/>
                        <a:ea typeface="Times New Roman"/>
                      </a:endParaRPr>
                    </a:p>
                  </a:txBody>
                  <a:tcPr marL="68580" marR="68580" marT="0" marB="0"/>
                </a:tc>
              </a:tr>
            </a:tbl>
          </a:graphicData>
        </a:graphic>
      </p:graphicFrame>
      <p:sp>
        <p:nvSpPr>
          <p:cNvPr id="3" name="TextBox 2"/>
          <p:cNvSpPr txBox="1"/>
          <p:nvPr/>
        </p:nvSpPr>
        <p:spPr>
          <a:xfrm>
            <a:off x="406320" y="4462780"/>
            <a:ext cx="8525203" cy="830997"/>
          </a:xfrm>
          <a:prstGeom prst="rect">
            <a:avLst/>
          </a:prstGeom>
          <a:noFill/>
        </p:spPr>
        <p:txBody>
          <a:bodyPr wrap="square" rtlCol="0">
            <a:spAutoFit/>
          </a:bodyPr>
          <a:lstStyle/>
          <a:p>
            <a:pPr algn="l"/>
            <a:r>
              <a:rPr lang="en-US" sz="1600" b="0" dirty="0" smtClean="0">
                <a:solidFill>
                  <a:schemeClr val="tx1"/>
                </a:solidFill>
                <a:latin typeface="Times New Roman" panose="02020603050405020304" pitchFamily="18" charset="0"/>
                <a:cs typeface="Times New Roman" panose="02020603050405020304" pitchFamily="18" charset="0"/>
              </a:rPr>
              <a:t>*This </a:t>
            </a:r>
            <a:r>
              <a:rPr lang="en-US" sz="1600" b="0" dirty="0">
                <a:solidFill>
                  <a:schemeClr val="tx1"/>
                </a:solidFill>
                <a:latin typeface="Times New Roman" panose="02020603050405020304" pitchFamily="18" charset="0"/>
                <a:cs typeface="Times New Roman" panose="02020603050405020304" pitchFamily="18" charset="0"/>
              </a:rPr>
              <a:t>performance measure represents the percent of students in the school who graduate in four years with a regular high school diploma. The value represented for the reported year is the graduation rate calculated for one year previous to the reported year due to availability of this data.</a:t>
            </a:r>
          </a:p>
        </p:txBody>
      </p:sp>
    </p:spTree>
    <p:extLst>
      <p:ext uri="{BB962C8B-B14F-4D97-AF65-F5344CB8AC3E}">
        <p14:creationId xmlns:p14="http://schemas.microsoft.com/office/powerpoint/2010/main" val="2012656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26</a:t>
            </a:fld>
            <a:endParaRPr lang="en-US" dirty="0"/>
          </a:p>
        </p:txBody>
      </p:sp>
      <p:sp>
        <p:nvSpPr>
          <p:cNvPr id="2" name="Rectangle 1"/>
          <p:cNvSpPr/>
          <p:nvPr/>
        </p:nvSpPr>
        <p:spPr>
          <a:xfrm>
            <a:off x="-12895" y="152400"/>
            <a:ext cx="9144000" cy="4278094"/>
          </a:xfrm>
          <a:prstGeom prst="rect">
            <a:avLst/>
          </a:prstGeom>
        </p:spPr>
        <p:txBody>
          <a:bodyPr wrap="square">
            <a:spAutoFit/>
          </a:bodyPr>
          <a:lstStyle/>
          <a:p>
            <a:pPr>
              <a:spcBef>
                <a:spcPts val="0"/>
              </a:spcBef>
            </a:pPr>
            <a:r>
              <a:rPr lang="en-US" sz="2800" dirty="0">
                <a:solidFill>
                  <a:schemeClr val="tx1"/>
                </a:solidFill>
              </a:rPr>
              <a:t>Extra Credit for Advanced Achievement </a:t>
            </a:r>
            <a:endParaRPr lang="en-US" sz="2800" dirty="0" smtClean="0">
              <a:solidFill>
                <a:schemeClr val="tx1"/>
              </a:solidFill>
            </a:endParaRPr>
          </a:p>
          <a:p>
            <a:pPr>
              <a:spcBef>
                <a:spcPts val="0"/>
              </a:spcBef>
            </a:pPr>
            <a:r>
              <a:rPr lang="en-US" sz="2800" dirty="0" smtClean="0">
                <a:solidFill>
                  <a:schemeClr val="tx1"/>
                </a:solidFill>
              </a:rPr>
              <a:t>(</a:t>
            </a:r>
            <a:r>
              <a:rPr lang="en-US" sz="2800" dirty="0">
                <a:solidFill>
                  <a:schemeClr val="tx1"/>
                </a:solidFill>
              </a:rPr>
              <a:t>up to 7 points</a:t>
            </a:r>
            <a:r>
              <a:rPr lang="en-US" sz="2800" dirty="0" smtClean="0">
                <a:solidFill>
                  <a:schemeClr val="tx1"/>
                </a:solidFill>
              </a:rPr>
              <a:t>)</a:t>
            </a:r>
            <a:endParaRPr lang="en-US" sz="2800" dirty="0">
              <a:solidFill>
                <a:schemeClr val="tx1"/>
              </a:solidFill>
            </a:endParaRPr>
          </a:p>
          <a:p>
            <a:pPr>
              <a:spcBef>
                <a:spcPts val="0"/>
              </a:spcBef>
            </a:pPr>
            <a:endParaRPr lang="en-US" sz="2400" b="0" dirty="0" smtClean="0">
              <a:solidFill>
                <a:schemeClr val="tx1"/>
              </a:solidFill>
            </a:endParaRPr>
          </a:p>
          <a:p>
            <a:pPr>
              <a:spcBef>
                <a:spcPts val="0"/>
              </a:spcBef>
            </a:pPr>
            <a:r>
              <a:rPr lang="en-US" sz="2400" b="0" dirty="0" smtClean="0">
                <a:solidFill>
                  <a:schemeClr val="tx1"/>
                </a:solidFill>
              </a:rPr>
              <a:t>Bonus </a:t>
            </a:r>
            <a:r>
              <a:rPr lang="en-US" sz="2400" b="0" dirty="0">
                <a:solidFill>
                  <a:schemeClr val="tx1"/>
                </a:solidFill>
              </a:rPr>
              <a:t>points can be earned in each of the following areas</a:t>
            </a:r>
            <a:r>
              <a:rPr lang="en-US" sz="2400" b="0" dirty="0" smtClean="0">
                <a:solidFill>
                  <a:schemeClr val="tx1"/>
                </a:solidFill>
              </a:rPr>
              <a:t>:</a:t>
            </a:r>
          </a:p>
          <a:p>
            <a:pPr>
              <a:spcBef>
                <a:spcPts val="0"/>
              </a:spcBef>
            </a:pPr>
            <a:endParaRPr lang="en-US" sz="2400" b="0" dirty="0">
              <a:solidFill>
                <a:schemeClr val="tx1"/>
              </a:solidFill>
            </a:endParaRPr>
          </a:p>
          <a:p>
            <a:pPr marL="800100" lvl="1" indent="-342900" algn="l">
              <a:spcBef>
                <a:spcPts val="0"/>
              </a:spcBef>
              <a:buFont typeface="Arial" pitchFamily="34" charset="0"/>
              <a:buChar char="•"/>
            </a:pPr>
            <a:r>
              <a:rPr lang="en-US" sz="2400" b="0" dirty="0">
                <a:solidFill>
                  <a:schemeClr val="tx1"/>
                </a:solidFill>
              </a:rPr>
              <a:t>Percent Advanced on Pennsylvania </a:t>
            </a:r>
            <a:r>
              <a:rPr lang="en-US" sz="2400" b="0" dirty="0" smtClean="0">
                <a:solidFill>
                  <a:schemeClr val="tx1"/>
                </a:solidFill>
              </a:rPr>
              <a:t>State Assessments</a:t>
            </a:r>
          </a:p>
          <a:p>
            <a:pPr marL="1257300" lvl="2" indent="-342900" algn="l">
              <a:spcBef>
                <a:spcPts val="0"/>
              </a:spcBef>
              <a:buFont typeface="Arial" pitchFamily="34" charset="0"/>
              <a:buChar char="•"/>
            </a:pPr>
            <a:r>
              <a:rPr lang="en-US" sz="2400" b="0" dirty="0" smtClean="0">
                <a:solidFill>
                  <a:schemeClr val="tx1"/>
                </a:solidFill>
              </a:rPr>
              <a:t>Keystone or PSSA</a:t>
            </a:r>
          </a:p>
          <a:p>
            <a:pPr marL="800100" lvl="1" indent="-342900" algn="l">
              <a:spcBef>
                <a:spcPts val="0"/>
              </a:spcBef>
              <a:buFont typeface="Arial" pitchFamily="34" charset="0"/>
              <a:buChar char="•"/>
            </a:pPr>
            <a:r>
              <a:rPr lang="en-US" sz="2400" b="0" dirty="0" smtClean="0">
                <a:solidFill>
                  <a:schemeClr val="tx1"/>
                </a:solidFill>
              </a:rPr>
              <a:t>Percent </a:t>
            </a:r>
            <a:r>
              <a:rPr lang="en-US" sz="2400" b="0" dirty="0">
                <a:solidFill>
                  <a:schemeClr val="tx1"/>
                </a:solidFill>
              </a:rPr>
              <a:t>Advanced on industry standards-based competency assessments (NOCTI : a job ready assessment for career and technical center students</a:t>
            </a:r>
            <a:r>
              <a:rPr lang="en-US" sz="2400" b="0" dirty="0" smtClean="0">
                <a:solidFill>
                  <a:schemeClr val="tx1"/>
                </a:solidFill>
              </a:rPr>
              <a:t>)</a:t>
            </a:r>
            <a:endParaRPr lang="en-US" sz="2400" b="0" dirty="0">
              <a:solidFill>
                <a:schemeClr val="tx1"/>
              </a:solidFill>
            </a:endParaRPr>
          </a:p>
          <a:p>
            <a:pPr marL="800100" lvl="1" indent="-342900" algn="l">
              <a:spcBef>
                <a:spcPts val="0"/>
              </a:spcBef>
              <a:buFont typeface="Arial" pitchFamily="34" charset="0"/>
              <a:buChar char="•"/>
            </a:pPr>
            <a:r>
              <a:rPr lang="en-US" sz="2400" b="0" dirty="0">
                <a:solidFill>
                  <a:schemeClr val="tx1"/>
                </a:solidFill>
              </a:rPr>
              <a:t>Advanced Placement achievement (scores 3 or higher)</a:t>
            </a:r>
          </a:p>
        </p:txBody>
      </p:sp>
      <p:graphicFrame>
        <p:nvGraphicFramePr>
          <p:cNvPr id="5" name="Table 4"/>
          <p:cNvGraphicFramePr>
            <a:graphicFrameLocks noGrp="1"/>
          </p:cNvGraphicFramePr>
          <p:nvPr>
            <p:extLst>
              <p:ext uri="{D42A27DB-BD31-4B8C-83A1-F6EECF244321}">
                <p14:modId xmlns:p14="http://schemas.microsoft.com/office/powerpoint/2010/main" val="563317844"/>
              </p:ext>
            </p:extLst>
          </p:nvPr>
        </p:nvGraphicFramePr>
        <p:xfrm>
          <a:off x="859759" y="4623466"/>
          <a:ext cx="7398692" cy="1539912"/>
        </p:xfrm>
        <a:graphic>
          <a:graphicData uri="http://schemas.openxmlformats.org/drawingml/2006/table">
            <a:tbl>
              <a:tblPr firstRow="1" firstCol="1" bandRow="1">
                <a:tableStyleId>{5C22544A-7EE6-4342-B048-85BDC9FD1C3A}</a:tableStyleId>
              </a:tblPr>
              <a:tblGrid>
                <a:gridCol w="1197541"/>
                <a:gridCol w="1186254"/>
                <a:gridCol w="1216012"/>
                <a:gridCol w="1205752"/>
                <a:gridCol w="1303237"/>
                <a:gridCol w="1289896"/>
              </a:tblGrid>
              <a:tr h="1154934">
                <a:tc>
                  <a:txBody>
                    <a:bodyPr/>
                    <a:lstStyle/>
                    <a:p>
                      <a:pPr marL="0" marR="0" algn="ctr">
                        <a:spcBef>
                          <a:spcPts val="0"/>
                        </a:spcBef>
                        <a:spcAft>
                          <a:spcPts val="0"/>
                        </a:spcAft>
                      </a:pPr>
                      <a:r>
                        <a:rPr lang="en-US" sz="2400" dirty="0">
                          <a:effectLst/>
                        </a:rPr>
                        <a:t> </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Math</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smtClean="0">
                          <a:effectLst/>
                        </a:rPr>
                        <a:t>ELA</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Science</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2000" dirty="0" smtClean="0">
                          <a:effectLst/>
                        </a:rPr>
                        <a:t>Industry </a:t>
                      </a:r>
                      <a:r>
                        <a:rPr lang="en-US" sz="2000" dirty="0">
                          <a:effectLst/>
                        </a:rPr>
                        <a:t>Standards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2000" dirty="0" smtClean="0">
                          <a:effectLst/>
                        </a:rPr>
                        <a:t>AP </a:t>
                      </a:r>
                      <a:r>
                        <a:rPr lang="en-US" sz="2000" dirty="0">
                          <a:effectLst/>
                        </a:rPr>
                        <a:t>Exam </a:t>
                      </a:r>
                      <a:r>
                        <a:rPr lang="en-US" sz="1600" dirty="0" smtClean="0">
                          <a:effectLst/>
                        </a:rPr>
                        <a:t>Achievement</a:t>
                      </a:r>
                      <a:endParaRPr lang="en-US" sz="1600" dirty="0">
                        <a:effectLst/>
                        <a:latin typeface="Times New Roman"/>
                        <a:ea typeface="Times New Roman"/>
                      </a:endParaRPr>
                    </a:p>
                  </a:txBody>
                  <a:tcPr marL="68580" marR="68580" marT="0" marB="0"/>
                </a:tc>
              </a:tr>
              <a:tr h="384978">
                <a:tc>
                  <a:txBody>
                    <a:bodyPr/>
                    <a:lstStyle/>
                    <a:p>
                      <a:pPr marL="0" marR="0" algn="ctr">
                        <a:spcBef>
                          <a:spcPts val="0"/>
                        </a:spcBef>
                        <a:spcAft>
                          <a:spcPts val="0"/>
                        </a:spcAft>
                      </a:pPr>
                      <a:r>
                        <a:rPr lang="en-US" sz="2400" dirty="0">
                          <a:effectLst/>
                        </a:rPr>
                        <a:t>BASH</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17.34%</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9.64%</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30.72%</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66.07%</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smtClean="0">
                          <a:effectLst/>
                        </a:rPr>
                        <a:t>59.60%</a:t>
                      </a:r>
                      <a:endParaRPr lang="en-US" sz="2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587143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27</a:t>
            </a:fld>
            <a:endParaRPr lang="en-US" dirty="0"/>
          </a:p>
        </p:txBody>
      </p:sp>
      <p:sp>
        <p:nvSpPr>
          <p:cNvPr id="2" name="Rectangle 1"/>
          <p:cNvSpPr/>
          <p:nvPr/>
        </p:nvSpPr>
        <p:spPr>
          <a:xfrm>
            <a:off x="-12895" y="304800"/>
            <a:ext cx="9144000" cy="1323439"/>
          </a:xfrm>
          <a:prstGeom prst="rect">
            <a:avLst/>
          </a:prstGeom>
        </p:spPr>
        <p:txBody>
          <a:bodyPr wrap="square">
            <a:spAutoFit/>
          </a:bodyPr>
          <a:lstStyle/>
          <a:p>
            <a:pPr>
              <a:spcBef>
                <a:spcPts val="0"/>
              </a:spcBef>
            </a:pPr>
            <a:r>
              <a:rPr lang="en-US" sz="2800" dirty="0">
                <a:solidFill>
                  <a:schemeClr val="tx1"/>
                </a:solidFill>
              </a:rPr>
              <a:t>Extra Credit for Advanced Achievement </a:t>
            </a:r>
            <a:endParaRPr lang="en-US" sz="2800" dirty="0" smtClean="0">
              <a:solidFill>
                <a:schemeClr val="tx1"/>
              </a:solidFill>
            </a:endParaRPr>
          </a:p>
          <a:p>
            <a:pPr>
              <a:spcBef>
                <a:spcPts val="0"/>
              </a:spcBef>
            </a:pPr>
            <a:r>
              <a:rPr lang="en-US" sz="2800" dirty="0" smtClean="0">
                <a:solidFill>
                  <a:schemeClr val="tx1"/>
                </a:solidFill>
              </a:rPr>
              <a:t>Two Year Comparison</a:t>
            </a:r>
            <a:endParaRPr lang="en-US" sz="2800" dirty="0">
              <a:solidFill>
                <a:schemeClr val="tx1"/>
              </a:solidFill>
            </a:endParaRPr>
          </a:p>
          <a:p>
            <a:pPr>
              <a:spcBef>
                <a:spcPts val="0"/>
              </a:spcBef>
            </a:pPr>
            <a:endParaRPr lang="en-US" sz="2400" b="0" dirty="0" smtClean="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67253662"/>
              </p:ext>
            </p:extLst>
          </p:nvPr>
        </p:nvGraphicFramePr>
        <p:xfrm>
          <a:off x="859759" y="2590800"/>
          <a:ext cx="7398692" cy="2617974"/>
        </p:xfrm>
        <a:graphic>
          <a:graphicData uri="http://schemas.openxmlformats.org/drawingml/2006/table">
            <a:tbl>
              <a:tblPr firstRow="1" firstCol="1" bandRow="1">
                <a:tableStyleId>{5C22544A-7EE6-4342-B048-85BDC9FD1C3A}</a:tableStyleId>
              </a:tblPr>
              <a:tblGrid>
                <a:gridCol w="1197541"/>
                <a:gridCol w="1186254"/>
                <a:gridCol w="1216012"/>
                <a:gridCol w="1205752"/>
                <a:gridCol w="1303237"/>
                <a:gridCol w="1289896"/>
              </a:tblGrid>
              <a:tr h="1154934">
                <a:tc>
                  <a:txBody>
                    <a:bodyPr/>
                    <a:lstStyle/>
                    <a:p>
                      <a:pPr marL="0" marR="0" algn="ctr">
                        <a:spcBef>
                          <a:spcPts val="0"/>
                        </a:spcBef>
                        <a:spcAft>
                          <a:spcPts val="0"/>
                        </a:spcAft>
                      </a:pPr>
                      <a:r>
                        <a:rPr lang="en-US" sz="2400" dirty="0">
                          <a:effectLst/>
                        </a:rPr>
                        <a:t> </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Math</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smtClean="0">
                          <a:effectLst/>
                        </a:rPr>
                        <a:t>ELA</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Science</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2000" dirty="0" smtClean="0">
                          <a:effectLst/>
                        </a:rPr>
                        <a:t>Industry </a:t>
                      </a:r>
                      <a:r>
                        <a:rPr lang="en-US" sz="2000" dirty="0">
                          <a:effectLst/>
                        </a:rPr>
                        <a:t>Standards</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en-US" sz="2000" dirty="0" smtClean="0">
                          <a:effectLst/>
                        </a:rPr>
                        <a:t>AP </a:t>
                      </a:r>
                      <a:r>
                        <a:rPr lang="en-US" sz="2000" dirty="0">
                          <a:effectLst/>
                        </a:rPr>
                        <a:t>Exam </a:t>
                      </a:r>
                      <a:r>
                        <a:rPr lang="en-US" sz="1600" dirty="0" smtClean="0">
                          <a:effectLst/>
                        </a:rPr>
                        <a:t>Achievement</a:t>
                      </a:r>
                      <a:endParaRPr lang="en-US" sz="1600" dirty="0">
                        <a:effectLst/>
                        <a:latin typeface="Times New Roman"/>
                        <a:ea typeface="Times New Roman"/>
                      </a:endParaRPr>
                    </a:p>
                  </a:txBody>
                  <a:tcPr marL="68580" marR="68580" marT="0" marB="0" anchor="ctr"/>
                </a:tc>
              </a:tr>
              <a:tr h="384978">
                <a:tc>
                  <a:txBody>
                    <a:bodyPr/>
                    <a:lstStyle/>
                    <a:p>
                      <a:pPr marL="0" marR="0" algn="ctr">
                        <a:spcBef>
                          <a:spcPts val="0"/>
                        </a:spcBef>
                        <a:spcAft>
                          <a:spcPts val="0"/>
                        </a:spcAft>
                      </a:pPr>
                      <a:r>
                        <a:rPr lang="en-US" sz="2400" dirty="0" smtClean="0">
                          <a:effectLst/>
                          <a:latin typeface="Times New Roman"/>
                          <a:ea typeface="Times New Roman"/>
                        </a:rPr>
                        <a:t>BASH 2013-14</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a:ea typeface="Times New Roman"/>
                        </a:rPr>
                        <a:t>12%</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a:ea typeface="Times New Roman"/>
                        </a:rPr>
                        <a:t>12%</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a:ea typeface="Times New Roman"/>
                        </a:rPr>
                        <a:t>22%</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a:ea typeface="Times New Roman"/>
                        </a:rPr>
                        <a:t>73%</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latin typeface="Times New Roman"/>
                          <a:ea typeface="Times New Roman"/>
                        </a:rPr>
                        <a:t>56%</a:t>
                      </a:r>
                      <a:endParaRPr lang="en-US" sz="2400" dirty="0">
                        <a:effectLst/>
                        <a:latin typeface="Times New Roman"/>
                        <a:ea typeface="Times New Roman"/>
                      </a:endParaRPr>
                    </a:p>
                  </a:txBody>
                  <a:tcPr marL="68580" marR="68580" marT="0" marB="0" anchor="ctr"/>
                </a:tc>
              </a:tr>
              <a:tr h="384978">
                <a:tc>
                  <a:txBody>
                    <a:bodyPr/>
                    <a:lstStyle/>
                    <a:p>
                      <a:pPr marL="0" marR="0" algn="ctr">
                        <a:spcBef>
                          <a:spcPts val="0"/>
                        </a:spcBef>
                        <a:spcAft>
                          <a:spcPts val="0"/>
                        </a:spcAft>
                      </a:pPr>
                      <a:r>
                        <a:rPr lang="en-US" sz="2400" dirty="0" smtClean="0">
                          <a:effectLst/>
                        </a:rPr>
                        <a:t>BASH</a:t>
                      </a:r>
                    </a:p>
                    <a:p>
                      <a:pPr marL="0" marR="0" algn="ctr">
                        <a:spcBef>
                          <a:spcPts val="0"/>
                        </a:spcBef>
                        <a:spcAft>
                          <a:spcPts val="0"/>
                        </a:spcAft>
                      </a:pPr>
                      <a:r>
                        <a:rPr lang="en-US" sz="2400" dirty="0" smtClean="0">
                          <a:effectLst/>
                          <a:latin typeface="Times New Roman"/>
                          <a:ea typeface="Times New Roman"/>
                        </a:rPr>
                        <a:t>2014-15</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rPr>
                        <a:t>17%</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rPr>
                        <a:t>10%</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rPr>
                        <a:t>31%</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rPr>
                        <a:t>66%</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smtClean="0">
                          <a:effectLst/>
                        </a:rPr>
                        <a:t>60%</a:t>
                      </a:r>
                      <a:endParaRPr lang="en-US" sz="24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62047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Performance Profile Scores</a:t>
            </a:r>
            <a:endParaRPr lang="en-US" b="1"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2921366"/>
              </p:ext>
            </p:extLst>
          </p:nvPr>
        </p:nvGraphicFramePr>
        <p:xfrm>
          <a:off x="571500" y="2209800"/>
          <a:ext cx="8001000" cy="1280160"/>
        </p:xfrm>
        <a:graphic>
          <a:graphicData uri="http://schemas.openxmlformats.org/drawingml/2006/table">
            <a:tbl>
              <a:tblPr firstRow="1" firstCol="1" bandRow="1">
                <a:tableStyleId>{5C22544A-7EE6-4342-B048-85BDC9FD1C3A}</a:tableStyleId>
              </a:tblPr>
              <a:tblGrid>
                <a:gridCol w="4718993"/>
                <a:gridCol w="3282007"/>
              </a:tblGrid>
              <a:tr h="346364">
                <a:tc>
                  <a:txBody>
                    <a:bodyPr/>
                    <a:lstStyle/>
                    <a:p>
                      <a:pPr marL="0" marR="0" algn="ctr">
                        <a:spcBef>
                          <a:spcPts val="0"/>
                        </a:spcBef>
                        <a:spcAft>
                          <a:spcPts val="0"/>
                        </a:spcAft>
                      </a:pPr>
                      <a:r>
                        <a:rPr lang="en-US" sz="2800" dirty="0">
                          <a:effectLst/>
                        </a:rPr>
                        <a:t>School</a:t>
                      </a:r>
                      <a:endParaRPr lang="en-US" sz="2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a:effectLst/>
                        </a:rPr>
                        <a:t>SPP</a:t>
                      </a:r>
                      <a:endParaRPr lang="en-US" sz="2800" dirty="0">
                        <a:effectLst/>
                        <a:latin typeface="Times New Roman"/>
                        <a:ea typeface="Times New Roman"/>
                      </a:endParaRPr>
                    </a:p>
                  </a:txBody>
                  <a:tcPr marL="68580" marR="68580" marT="0" marB="0" anchor="ctr"/>
                </a:tc>
              </a:tr>
              <a:tr h="346364">
                <a:tc>
                  <a:txBody>
                    <a:bodyPr/>
                    <a:lstStyle/>
                    <a:p>
                      <a:pPr marL="0" marR="0" algn="ctr">
                        <a:spcBef>
                          <a:spcPts val="0"/>
                        </a:spcBef>
                        <a:spcAft>
                          <a:spcPts val="0"/>
                        </a:spcAft>
                      </a:pPr>
                      <a:r>
                        <a:rPr lang="en-US" sz="2800" dirty="0">
                          <a:effectLst/>
                        </a:rPr>
                        <a:t>Boyertown Area </a:t>
                      </a:r>
                      <a:endParaRPr lang="en-US" sz="2800" dirty="0" smtClean="0">
                        <a:effectLst/>
                      </a:endParaRPr>
                    </a:p>
                    <a:p>
                      <a:pPr marL="0" marR="0" algn="ctr">
                        <a:spcBef>
                          <a:spcPts val="0"/>
                        </a:spcBef>
                        <a:spcAft>
                          <a:spcPts val="0"/>
                        </a:spcAft>
                      </a:pPr>
                      <a:r>
                        <a:rPr lang="en-US" sz="2800" dirty="0" smtClean="0">
                          <a:effectLst/>
                        </a:rPr>
                        <a:t>Senior </a:t>
                      </a:r>
                      <a:r>
                        <a:rPr lang="en-US" sz="2800" dirty="0">
                          <a:effectLst/>
                        </a:rPr>
                        <a:t>High</a:t>
                      </a:r>
                      <a:endParaRPr lang="en-US" sz="2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mn-ea"/>
                        </a:rPr>
                        <a:t>84.3</a:t>
                      </a:r>
                      <a:endParaRPr lang="en-US" sz="2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510683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29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8391594" cy="2971800"/>
          </a:xfrm>
          <a:prstGeom prst="rect">
            <a:avLst/>
          </a:prstGeom>
        </p:spPr>
      </p:pic>
    </p:spTree>
    <p:extLst>
      <p:ext uri="{BB962C8B-B14F-4D97-AF65-F5344CB8AC3E}">
        <p14:creationId xmlns:p14="http://schemas.microsoft.com/office/powerpoint/2010/main" val="3352045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Examining Data</a:t>
            </a:r>
            <a:endParaRPr lang="en-US" b="1" dirty="0"/>
          </a:p>
        </p:txBody>
      </p:sp>
      <p:sp>
        <p:nvSpPr>
          <p:cNvPr id="4" name="Slide Number Placeholder 3"/>
          <p:cNvSpPr>
            <a:spLocks noGrp="1"/>
          </p:cNvSpPr>
          <p:nvPr>
            <p:ph type="sldNum" sz="quarter" idx="12"/>
          </p:nvPr>
        </p:nvSpPr>
        <p:spPr/>
        <p:txBody>
          <a:bodyPr/>
          <a:lstStyle/>
          <a:p>
            <a:pPr>
              <a:defRPr/>
            </a:pPr>
            <a:fld id="{40746BC4-FE4E-4D6C-8E25-FCC6A0605C30}" type="slidenum">
              <a:rPr lang="en-US" smtClean="0"/>
              <a:pPr>
                <a:defRPr/>
              </a:pPr>
              <a:t>3</a:t>
            </a:fld>
            <a:endParaRPr lang="en-US" dirty="0"/>
          </a:p>
        </p:txBody>
      </p:sp>
      <p:sp>
        <p:nvSpPr>
          <p:cNvPr id="5" name="TextBox 4"/>
          <p:cNvSpPr txBox="1"/>
          <p:nvPr/>
        </p:nvSpPr>
        <p:spPr>
          <a:xfrm>
            <a:off x="457200" y="1295400"/>
            <a:ext cx="8077200" cy="4770537"/>
          </a:xfrm>
          <a:prstGeom prst="rect">
            <a:avLst/>
          </a:prstGeom>
          <a:noFill/>
        </p:spPr>
        <p:txBody>
          <a:bodyPr wrap="square" rtlCol="0">
            <a:spAutoFit/>
          </a:bodyPr>
          <a:lstStyle/>
          <a:p>
            <a:r>
              <a:rPr lang="en-US" sz="1600" dirty="0"/>
              <a:t> </a:t>
            </a:r>
          </a:p>
          <a:p>
            <a:r>
              <a:rPr lang="en-US" sz="2400" dirty="0">
                <a:solidFill>
                  <a:schemeClr val="tx1"/>
                </a:solidFill>
              </a:rPr>
              <a:t>There are a number of questions that we should explore when we examine data:</a:t>
            </a:r>
          </a:p>
          <a:p>
            <a:r>
              <a:rPr lang="en-US" sz="1600" dirty="0">
                <a:solidFill>
                  <a:schemeClr val="tx1"/>
                </a:solidFill>
              </a:rPr>
              <a:t> </a:t>
            </a:r>
          </a:p>
          <a:p>
            <a:pPr marL="285750" lvl="0" indent="-285750" algn="l">
              <a:buFont typeface="Arial" pitchFamily="34" charset="0"/>
              <a:buChar char="•"/>
            </a:pPr>
            <a:r>
              <a:rPr lang="en-US" sz="2400" dirty="0">
                <a:solidFill>
                  <a:schemeClr val="tx1"/>
                </a:solidFill>
              </a:rPr>
              <a:t>What are the trends</a:t>
            </a:r>
            <a:r>
              <a:rPr lang="en-US" sz="2400" dirty="0" smtClean="0">
                <a:solidFill>
                  <a:schemeClr val="tx1"/>
                </a:solidFill>
              </a:rPr>
              <a:t>?</a:t>
            </a:r>
            <a:r>
              <a:rPr lang="en-US" sz="2400" dirty="0">
                <a:solidFill>
                  <a:schemeClr val="tx1"/>
                </a:solidFill>
              </a:rPr>
              <a:t> </a:t>
            </a:r>
          </a:p>
          <a:p>
            <a:pPr marL="285750" lvl="0" indent="-285750" algn="l">
              <a:buFont typeface="Arial" pitchFamily="34" charset="0"/>
              <a:buChar char="•"/>
            </a:pPr>
            <a:r>
              <a:rPr lang="en-US" sz="2400" dirty="0">
                <a:solidFill>
                  <a:schemeClr val="tx1"/>
                </a:solidFill>
              </a:rPr>
              <a:t>What are possible </a:t>
            </a:r>
            <a:r>
              <a:rPr lang="en-US" sz="2400" dirty="0" smtClean="0">
                <a:solidFill>
                  <a:schemeClr val="tx1"/>
                </a:solidFill>
              </a:rPr>
              <a:t>causal </a:t>
            </a:r>
            <a:r>
              <a:rPr lang="en-US" sz="2400" dirty="0">
                <a:solidFill>
                  <a:schemeClr val="tx1"/>
                </a:solidFill>
              </a:rPr>
              <a:t>factors (focus on factors that we control</a:t>
            </a:r>
            <a:r>
              <a:rPr lang="en-US" sz="2400" dirty="0" smtClean="0">
                <a:solidFill>
                  <a:schemeClr val="tx1"/>
                </a:solidFill>
              </a:rPr>
              <a:t>)?</a:t>
            </a:r>
            <a:r>
              <a:rPr lang="en-US" sz="2400" dirty="0">
                <a:solidFill>
                  <a:schemeClr val="tx1"/>
                </a:solidFill>
              </a:rPr>
              <a:t> </a:t>
            </a:r>
          </a:p>
          <a:p>
            <a:pPr marL="285750" lvl="0" indent="-285750" algn="l">
              <a:buFont typeface="Arial" pitchFamily="34" charset="0"/>
              <a:buChar char="•"/>
            </a:pPr>
            <a:r>
              <a:rPr lang="en-US" sz="2400" dirty="0">
                <a:solidFill>
                  <a:schemeClr val="tx1"/>
                </a:solidFill>
              </a:rPr>
              <a:t>What are possible remedies</a:t>
            </a:r>
            <a:r>
              <a:rPr lang="en-US" sz="2400" dirty="0" smtClean="0">
                <a:solidFill>
                  <a:schemeClr val="tx1"/>
                </a:solidFill>
              </a:rPr>
              <a:t>?</a:t>
            </a:r>
            <a:endParaRPr lang="en-US" sz="2400" dirty="0">
              <a:solidFill>
                <a:schemeClr val="tx1"/>
              </a:solidFill>
            </a:endParaRPr>
          </a:p>
          <a:p>
            <a:pPr marL="285750" lvl="0" indent="-285750" algn="l">
              <a:buFont typeface="Arial" pitchFamily="34" charset="0"/>
              <a:buChar char="•"/>
            </a:pPr>
            <a:r>
              <a:rPr lang="en-US" sz="2400" dirty="0">
                <a:solidFill>
                  <a:schemeClr val="tx1"/>
                </a:solidFill>
              </a:rPr>
              <a:t>What don’t we know</a:t>
            </a:r>
            <a:r>
              <a:rPr lang="en-US" sz="2400" dirty="0" smtClean="0">
                <a:solidFill>
                  <a:schemeClr val="tx1"/>
                </a:solidFill>
              </a:rPr>
              <a:t>?</a:t>
            </a:r>
            <a:endParaRPr lang="en-US" sz="2400" dirty="0">
              <a:solidFill>
                <a:schemeClr val="tx1"/>
              </a:solidFill>
            </a:endParaRPr>
          </a:p>
          <a:p>
            <a:pPr marL="285750" lvl="0" indent="-285750" algn="l">
              <a:buFont typeface="Arial" pitchFamily="34" charset="0"/>
              <a:buChar char="•"/>
            </a:pPr>
            <a:r>
              <a:rPr lang="en-US" sz="2400" dirty="0">
                <a:solidFill>
                  <a:schemeClr val="tx1"/>
                </a:solidFill>
              </a:rPr>
              <a:t>What are our priorities?</a:t>
            </a:r>
          </a:p>
        </p:txBody>
      </p:sp>
    </p:spTree>
    <p:extLst>
      <p:ext uri="{BB962C8B-B14F-4D97-AF65-F5344CB8AC3E}">
        <p14:creationId xmlns:p14="http://schemas.microsoft.com/office/powerpoint/2010/main" val="693836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4662523"/>
              </p:ext>
            </p:extLst>
          </p:nvPr>
        </p:nvGraphicFramePr>
        <p:xfrm>
          <a:off x="520873" y="1828800"/>
          <a:ext cx="8000999" cy="1828800"/>
        </p:xfrm>
        <a:graphic>
          <a:graphicData uri="http://schemas.openxmlformats.org/drawingml/2006/table">
            <a:tbl>
              <a:tblPr firstRow="1" firstCol="1" bandRow="1">
                <a:tableStyleId>{5C22544A-7EE6-4342-B048-85BDC9FD1C3A}</a:tableStyleId>
              </a:tblPr>
              <a:tblGrid>
                <a:gridCol w="1765127"/>
                <a:gridCol w="2514600"/>
                <a:gridCol w="1549809"/>
                <a:gridCol w="2171463"/>
              </a:tblGrid>
              <a:tr h="1148005">
                <a:tc>
                  <a:txBody>
                    <a:bodyPr/>
                    <a:lstStyle/>
                    <a:p>
                      <a:pPr marL="0" marR="0" algn="ctr">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endParaRPr>
                    </a:p>
                  </a:txBody>
                  <a:tcPr marL="51435" marR="51435" marT="0" marB="0" anchor="ctr">
                    <a:solidFill>
                      <a:schemeClr val="accent1">
                        <a:lumMod val="75000"/>
                      </a:schemeClr>
                    </a:solidFill>
                  </a:tcPr>
                </a:tc>
                <a:tc>
                  <a:txBody>
                    <a:bodyPr/>
                    <a:lstStyle/>
                    <a:p>
                      <a:pPr marL="0" marR="0" algn="ctr">
                        <a:lnSpc>
                          <a:spcPct val="107000"/>
                        </a:lnSpc>
                        <a:spcBef>
                          <a:spcPts val="0"/>
                        </a:spcBef>
                        <a:spcAft>
                          <a:spcPts val="0"/>
                        </a:spcAft>
                      </a:pPr>
                      <a:r>
                        <a:rPr lang="en-US" sz="2400" dirty="0" smtClean="0">
                          <a:effectLst/>
                        </a:rPr>
                        <a:t>Literature</a:t>
                      </a:r>
                      <a:endParaRPr lang="en-US" sz="3200" dirty="0">
                        <a:effectLst/>
                        <a:latin typeface="Calibri" panose="020F0502020204030204" pitchFamily="34" charset="0"/>
                        <a:ea typeface="Calibri" panose="020F0502020204030204" pitchFamily="34" charset="0"/>
                      </a:endParaRPr>
                    </a:p>
                  </a:txBody>
                  <a:tcPr marL="51435" marR="51435" marT="0" marB="0" anchor="ctr">
                    <a:solidFill>
                      <a:schemeClr val="accent1">
                        <a:lumMod val="75000"/>
                      </a:schemeClr>
                    </a:solidFill>
                  </a:tcPr>
                </a:tc>
                <a:tc>
                  <a:txBody>
                    <a:bodyPr/>
                    <a:lstStyle/>
                    <a:p>
                      <a:pPr marL="0" marR="0" algn="ctr">
                        <a:lnSpc>
                          <a:spcPct val="107000"/>
                        </a:lnSpc>
                        <a:spcBef>
                          <a:spcPts val="0"/>
                        </a:spcBef>
                        <a:spcAft>
                          <a:spcPts val="0"/>
                        </a:spcAft>
                      </a:pPr>
                      <a:r>
                        <a:rPr lang="en-US" sz="2400" dirty="0" smtClean="0">
                          <a:effectLst/>
                          <a:latin typeface="+mn-lt"/>
                          <a:ea typeface="+mn-ea"/>
                        </a:rPr>
                        <a:t>Biology</a:t>
                      </a:r>
                      <a:endParaRPr lang="en-US" sz="3200" dirty="0">
                        <a:effectLst/>
                        <a:latin typeface="Calibri" panose="020F0502020204030204" pitchFamily="34" charset="0"/>
                        <a:ea typeface="Calibri" panose="020F0502020204030204" pitchFamily="34" charset="0"/>
                      </a:endParaRPr>
                    </a:p>
                  </a:txBody>
                  <a:tcPr marL="51435" marR="51435" marT="0" marB="0" anchor="ctr">
                    <a:solidFill>
                      <a:schemeClr val="accent1">
                        <a:lumMod val="75000"/>
                      </a:schemeClr>
                    </a:solidFill>
                  </a:tcPr>
                </a:tc>
                <a:tc>
                  <a:txBody>
                    <a:bodyPr/>
                    <a:lstStyle/>
                    <a:p>
                      <a:pPr marL="0" marR="0" algn="ctr">
                        <a:lnSpc>
                          <a:spcPct val="107000"/>
                        </a:lnSpc>
                        <a:spcBef>
                          <a:spcPts val="0"/>
                        </a:spcBef>
                        <a:spcAft>
                          <a:spcPts val="0"/>
                        </a:spcAft>
                      </a:pPr>
                      <a:r>
                        <a:rPr lang="en-US" sz="2400" dirty="0" smtClean="0">
                          <a:effectLst/>
                        </a:rPr>
                        <a:t>Algebra</a:t>
                      </a:r>
                      <a:endParaRPr lang="en-US" sz="3200" dirty="0">
                        <a:effectLst/>
                      </a:endParaRPr>
                    </a:p>
                  </a:txBody>
                  <a:tcPr marL="0" marR="0" marT="0" marB="0" anchor="ctr">
                    <a:solidFill>
                      <a:schemeClr val="accent1">
                        <a:lumMod val="75000"/>
                      </a:schemeClr>
                    </a:solidFill>
                  </a:tcPr>
                </a:tc>
              </a:tr>
              <a:tr h="680795">
                <a:tc>
                  <a:txBody>
                    <a:bodyPr/>
                    <a:lstStyle/>
                    <a:p>
                      <a:pPr marL="0" marR="0" algn="ctr">
                        <a:lnSpc>
                          <a:spcPct val="107000"/>
                        </a:lnSpc>
                        <a:spcBef>
                          <a:spcPts val="0"/>
                        </a:spcBef>
                        <a:spcAft>
                          <a:spcPts val="0"/>
                        </a:spcAft>
                      </a:pPr>
                      <a:r>
                        <a:rPr lang="en-US" sz="2800" b="0" dirty="0" smtClean="0">
                          <a:effectLst/>
                          <a:latin typeface="Calibri" panose="020F0502020204030204" pitchFamily="34" charset="0"/>
                          <a:ea typeface="Calibri" panose="020F0502020204030204" pitchFamily="34" charset="0"/>
                        </a:rPr>
                        <a:t>2014-15</a:t>
                      </a:r>
                      <a:endParaRPr lang="en-US" sz="2800" b="0" dirty="0">
                        <a:effectLst/>
                        <a:latin typeface="Calibri" panose="020F0502020204030204" pitchFamily="34" charset="0"/>
                        <a:ea typeface="Calibri" panose="020F0502020204030204" pitchFamily="34" charset="0"/>
                      </a:endParaRPr>
                    </a:p>
                  </a:txBody>
                  <a:tcPr marL="51435" marR="51435" marT="0" marB="0" anchor="ctr">
                    <a:solidFill>
                      <a:schemeClr val="accent1">
                        <a:lumMod val="75000"/>
                      </a:schemeClr>
                    </a:solidFill>
                  </a:tcPr>
                </a:tc>
                <a:tc>
                  <a:txBody>
                    <a:bodyPr/>
                    <a:lstStyle/>
                    <a:p>
                      <a:pPr marL="0" marR="0" algn="ctr">
                        <a:lnSpc>
                          <a:spcPct val="107000"/>
                        </a:lnSpc>
                        <a:spcBef>
                          <a:spcPts val="0"/>
                        </a:spcBef>
                        <a:spcAft>
                          <a:spcPts val="0"/>
                        </a:spcAft>
                      </a:pPr>
                      <a:r>
                        <a:rPr lang="en-US" sz="2800" b="0" dirty="0" smtClean="0">
                          <a:solidFill>
                            <a:schemeClr val="tx1"/>
                          </a:solidFill>
                          <a:effectLst/>
                        </a:rPr>
                        <a:t>80</a:t>
                      </a:r>
                      <a:r>
                        <a:rPr lang="en-US" sz="2800" b="0" dirty="0" smtClean="0">
                          <a:effectLst/>
                        </a:rPr>
                        <a:t> </a:t>
                      </a:r>
                      <a:endParaRPr lang="en-US" sz="2800" b="0" dirty="0">
                        <a:effectLst/>
                        <a:latin typeface="Calibri" panose="020F0502020204030204" pitchFamily="34" charset="0"/>
                        <a:ea typeface="Calibri" panose="020F0502020204030204" pitchFamily="34" charset="0"/>
                      </a:endParaRPr>
                    </a:p>
                  </a:txBody>
                  <a:tcPr marL="51435" marR="51435" marT="0" marB="0" anchor="ctr">
                    <a:solidFill>
                      <a:schemeClr val="tx2">
                        <a:lumMod val="20000"/>
                        <a:lumOff val="80000"/>
                      </a:schemeClr>
                    </a:solidFill>
                  </a:tcPr>
                </a:tc>
                <a:tc>
                  <a:txBody>
                    <a:bodyPr/>
                    <a:lstStyle/>
                    <a:p>
                      <a:pPr marL="0" marR="0" algn="ctr">
                        <a:lnSpc>
                          <a:spcPct val="107000"/>
                        </a:lnSpc>
                        <a:spcBef>
                          <a:spcPts val="0"/>
                        </a:spcBef>
                        <a:spcAft>
                          <a:spcPts val="0"/>
                        </a:spcAft>
                      </a:pPr>
                      <a:r>
                        <a:rPr lang="en-US" sz="2800" b="0" dirty="0" smtClean="0">
                          <a:effectLst/>
                        </a:rPr>
                        <a:t>77</a:t>
                      </a:r>
                      <a:endParaRPr lang="en-US" sz="2800" b="0" dirty="0">
                        <a:effectLst/>
                        <a:latin typeface="Calibri" panose="020F0502020204030204" pitchFamily="34" charset="0"/>
                        <a:ea typeface="Calibri" panose="020F0502020204030204" pitchFamily="34" charset="0"/>
                      </a:endParaRPr>
                    </a:p>
                  </a:txBody>
                  <a:tcPr marL="51435" marR="51435" marT="0" marB="0" anchor="ctr">
                    <a:solidFill>
                      <a:schemeClr val="tx2">
                        <a:lumMod val="20000"/>
                        <a:lumOff val="80000"/>
                      </a:schemeClr>
                    </a:solidFill>
                  </a:tcPr>
                </a:tc>
                <a:tc>
                  <a:txBody>
                    <a:bodyPr/>
                    <a:lstStyle/>
                    <a:p>
                      <a:pPr marL="0" marR="0" algn="ctr">
                        <a:lnSpc>
                          <a:spcPct val="107000"/>
                        </a:lnSpc>
                        <a:spcBef>
                          <a:spcPts val="0"/>
                        </a:spcBef>
                        <a:spcAft>
                          <a:spcPts val="0"/>
                        </a:spcAft>
                      </a:pPr>
                      <a:r>
                        <a:rPr lang="en-US" sz="2800" b="0" dirty="0" smtClean="0">
                          <a:effectLst/>
                          <a:latin typeface="Calibri" panose="020F0502020204030204" pitchFamily="34" charset="0"/>
                          <a:ea typeface="Calibri" panose="020F0502020204030204" pitchFamily="34" charset="0"/>
                        </a:rPr>
                        <a:t>74</a:t>
                      </a:r>
                    </a:p>
                  </a:txBody>
                  <a:tcPr marL="0" marR="0" marT="0" marB="0" anchor="ctr">
                    <a:solidFill>
                      <a:schemeClr val="tx2">
                        <a:lumMod val="20000"/>
                        <a:lumOff val="80000"/>
                      </a:schemeClr>
                    </a:solidFill>
                  </a:tcPr>
                </a:tc>
              </a:tr>
            </a:tbl>
          </a:graphicData>
        </a:graphic>
      </p:graphicFrame>
      <p:sp>
        <p:nvSpPr>
          <p:cNvPr id="5" name="Rectangle 1"/>
          <p:cNvSpPr>
            <a:spLocks noChangeArrowheads="1"/>
          </p:cNvSpPr>
          <p:nvPr/>
        </p:nvSpPr>
        <p:spPr bwMode="auto">
          <a:xfrm>
            <a:off x="2656760" y="320933"/>
            <a:ext cx="3729226" cy="992579"/>
          </a:xfrm>
          <a:prstGeom prst="rect">
            <a:avLst/>
          </a:prstGeom>
          <a:solidFill>
            <a:schemeClr val="bg1"/>
          </a:solidFill>
          <a:ln>
            <a:noFill/>
          </a:ln>
          <a:effectLst/>
        </p:spPr>
        <p:txBody>
          <a:bodyPr vert="horz" wrap="none" lIns="68580" tIns="34290" rIns="68580" bIns="34290" numCol="1" anchor="ctr" anchorCtr="0" compatLnSpc="1">
            <a:prstTxWarp prst="textNoShape">
              <a:avLst/>
            </a:prstTxWarp>
            <a:spAutoFit/>
          </a:bodyPr>
          <a:lstStyle/>
          <a:p>
            <a:pPr defTabSz="685800">
              <a:spcBef>
                <a:spcPct val="0"/>
              </a:spcBef>
            </a:pPr>
            <a:r>
              <a:rPr lang="en-US" alt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2014-2015 Keystone Exams</a:t>
            </a:r>
            <a:endParaRPr lang="en-US" altLang="en-US" sz="2400" b="0" dirty="0">
              <a:solidFill>
                <a:schemeClr val="tx1"/>
              </a:solidFill>
            </a:endParaRPr>
          </a:p>
          <a:p>
            <a:pPr defTabSz="685800">
              <a:spcBef>
                <a:spcPct val="0"/>
              </a:spcBef>
            </a:pPr>
            <a:r>
              <a:rPr lang="en-US" altLang="en-US"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First Time Test Takers</a:t>
            </a:r>
          </a:p>
          <a:p>
            <a:pPr defTabSz="685800">
              <a:spcBef>
                <a:spcPct val="0"/>
              </a:spcBef>
            </a:pPr>
            <a:r>
              <a:rPr lang="en-US" altLang="en-US"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Percent Proficient or Advanced </a:t>
            </a:r>
          </a:p>
        </p:txBody>
      </p:sp>
    </p:spTree>
    <p:extLst>
      <p:ext uri="{BB962C8B-B14F-4D97-AF65-F5344CB8AC3E}">
        <p14:creationId xmlns:p14="http://schemas.microsoft.com/office/powerpoint/2010/main" val="716791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559"/>
            <a:ext cx="8229600" cy="1143000"/>
          </a:xfrm>
        </p:spPr>
        <p:txBody>
          <a:bodyPr>
            <a:normAutofit/>
          </a:bodyPr>
          <a:lstStyle/>
          <a:p>
            <a:r>
              <a:rPr lang="en-US" dirty="0" smtClean="0"/>
              <a:t>Keystone Exams</a:t>
            </a:r>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31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06145871"/>
              </p:ext>
            </p:extLst>
          </p:nvPr>
        </p:nvGraphicFramePr>
        <p:xfrm>
          <a:off x="0" y="685801"/>
          <a:ext cx="8839200" cy="5670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9774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392933"/>
              </p:ext>
            </p:extLst>
          </p:nvPr>
        </p:nvGraphicFramePr>
        <p:xfrm>
          <a:off x="348655" y="1268141"/>
          <a:ext cx="8719144" cy="4904061"/>
        </p:xfrm>
        <a:graphic>
          <a:graphicData uri="http://schemas.openxmlformats.org/drawingml/2006/table">
            <a:tbl>
              <a:tblPr firstRow="1" firstCol="1" bandRow="1">
                <a:tableStyleId>{5C22544A-7EE6-4342-B048-85BDC9FD1C3A}</a:tableStyleId>
              </a:tblPr>
              <a:tblGrid>
                <a:gridCol w="1036292"/>
                <a:gridCol w="2018524"/>
                <a:gridCol w="1718906"/>
                <a:gridCol w="2144052"/>
                <a:gridCol w="1801370"/>
              </a:tblGrid>
              <a:tr h="1644359">
                <a:tc>
                  <a:txBody>
                    <a:bodyPr/>
                    <a:lstStyle/>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51435" marR="51435" marT="0" marB="0" anchor="ctr"/>
                </a:tc>
                <a:tc gridSpan="2">
                  <a:txBody>
                    <a:bodyPr/>
                    <a:lstStyle/>
                    <a:p>
                      <a:pPr marL="0" marR="0" algn="ctr">
                        <a:lnSpc>
                          <a:spcPct val="107000"/>
                        </a:lnSpc>
                        <a:spcBef>
                          <a:spcPts val="0"/>
                        </a:spcBef>
                        <a:spcAft>
                          <a:spcPts val="0"/>
                        </a:spcAft>
                      </a:pPr>
                      <a:endParaRPr lang="en-US" sz="1200" dirty="0" smtClean="0">
                        <a:effectLst/>
                      </a:endParaRPr>
                    </a:p>
                    <a:p>
                      <a:pPr marL="0" marR="0" algn="ctr">
                        <a:lnSpc>
                          <a:spcPct val="107000"/>
                        </a:lnSpc>
                        <a:spcBef>
                          <a:spcPts val="0"/>
                        </a:spcBef>
                        <a:spcAft>
                          <a:spcPts val="0"/>
                        </a:spcAft>
                      </a:pPr>
                      <a:r>
                        <a:rPr lang="en-US" sz="1800" dirty="0" smtClean="0">
                          <a:effectLst/>
                        </a:rPr>
                        <a:t>Pennsylvania </a:t>
                      </a:r>
                      <a:r>
                        <a:rPr lang="en-US" sz="1800" dirty="0">
                          <a:effectLst/>
                        </a:rPr>
                        <a:t>State </a:t>
                      </a:r>
                      <a:endParaRPr lang="en-US" sz="1800" dirty="0" smtClean="0">
                        <a:effectLst/>
                      </a:endParaRPr>
                    </a:p>
                    <a:p>
                      <a:pPr marL="0" marR="0" algn="ctr">
                        <a:lnSpc>
                          <a:spcPct val="107000"/>
                        </a:lnSpc>
                        <a:spcBef>
                          <a:spcPts val="0"/>
                        </a:spcBef>
                        <a:spcAft>
                          <a:spcPts val="0"/>
                        </a:spcAft>
                      </a:pPr>
                      <a:r>
                        <a:rPr lang="en-US" sz="1800" dirty="0" smtClean="0">
                          <a:effectLst/>
                        </a:rPr>
                        <a:t>Wide </a:t>
                      </a:r>
                      <a:r>
                        <a:rPr lang="en-US" sz="1800" dirty="0">
                          <a:effectLst/>
                        </a:rPr>
                        <a:t>Results</a:t>
                      </a:r>
                      <a:endParaRPr lang="en-US" sz="2400" dirty="0">
                        <a:effectLst/>
                        <a:latin typeface="Calibri" panose="020F0502020204030204" pitchFamily="34" charset="0"/>
                        <a:ea typeface="Calibri" panose="020F0502020204030204" pitchFamily="34" charset="0"/>
                      </a:endParaRPr>
                    </a:p>
                  </a:txBody>
                  <a:tcPr marL="51435" marR="51435"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dirty="0">
                          <a:effectLst/>
                        </a:rPr>
                        <a:t> </a:t>
                      </a:r>
                      <a:endParaRPr lang="en-US" sz="2400" dirty="0">
                        <a:effectLst/>
                      </a:endParaRPr>
                    </a:p>
                    <a:p>
                      <a:pPr marL="0" marR="0" algn="ctr">
                        <a:lnSpc>
                          <a:spcPct val="107000"/>
                        </a:lnSpc>
                        <a:spcBef>
                          <a:spcPts val="0"/>
                        </a:spcBef>
                        <a:spcAft>
                          <a:spcPts val="0"/>
                        </a:spcAft>
                      </a:pPr>
                      <a:r>
                        <a:rPr lang="en-US" sz="1800" dirty="0">
                          <a:effectLst/>
                        </a:rPr>
                        <a:t> </a:t>
                      </a:r>
                      <a:endParaRPr lang="en-US" sz="2400" dirty="0">
                        <a:effectLst/>
                      </a:endParaRPr>
                    </a:p>
                    <a:p>
                      <a:pPr marL="0" marR="0" algn="ctr">
                        <a:lnSpc>
                          <a:spcPct val="107000"/>
                        </a:lnSpc>
                        <a:spcBef>
                          <a:spcPts val="0"/>
                        </a:spcBef>
                        <a:spcAft>
                          <a:spcPts val="0"/>
                        </a:spcAft>
                      </a:pPr>
                      <a:r>
                        <a:rPr lang="en-US" sz="1800" dirty="0">
                          <a:effectLst/>
                        </a:rPr>
                        <a:t>Boyertown Area School </a:t>
                      </a:r>
                      <a:endParaRPr lang="en-US" sz="1800" dirty="0" smtClean="0">
                        <a:effectLst/>
                      </a:endParaRPr>
                    </a:p>
                    <a:p>
                      <a:pPr marL="0" marR="0" algn="ctr">
                        <a:lnSpc>
                          <a:spcPct val="107000"/>
                        </a:lnSpc>
                        <a:spcBef>
                          <a:spcPts val="0"/>
                        </a:spcBef>
                        <a:spcAft>
                          <a:spcPts val="0"/>
                        </a:spcAft>
                      </a:pPr>
                      <a:r>
                        <a:rPr lang="en-US" sz="1800" dirty="0" smtClean="0">
                          <a:effectLst/>
                        </a:rPr>
                        <a:t>District </a:t>
                      </a:r>
                      <a:r>
                        <a:rPr lang="en-US" sz="1800" dirty="0">
                          <a:effectLst/>
                        </a:rPr>
                        <a:t>Results</a:t>
                      </a:r>
                      <a:endParaRPr lang="en-US" sz="2400" dirty="0">
                        <a:effectLst/>
                        <a:latin typeface="Calibri" panose="020F0502020204030204" pitchFamily="34" charset="0"/>
                        <a:ea typeface="Calibri" panose="020F0502020204030204" pitchFamily="34" charset="0"/>
                      </a:endParaRPr>
                    </a:p>
                  </a:txBody>
                  <a:tcPr marL="0" marR="0" marT="0" marB="0"/>
                </a:tc>
                <a:tc hMerge="1">
                  <a:txBody>
                    <a:bodyPr/>
                    <a:lstStyle/>
                    <a:p>
                      <a:endParaRPr lang="en-US"/>
                    </a:p>
                  </a:txBody>
                  <a:tcPr/>
                </a:tc>
              </a:tr>
              <a:tr h="713047">
                <a:tc>
                  <a:txBody>
                    <a:bodyPr/>
                    <a:lstStyle/>
                    <a:p>
                      <a:pPr marL="0" marR="0" algn="ctr">
                        <a:lnSpc>
                          <a:spcPct val="107000"/>
                        </a:lnSpc>
                        <a:spcBef>
                          <a:spcPts val="0"/>
                        </a:spcBef>
                        <a:spcAft>
                          <a:spcPts val="0"/>
                        </a:spcAft>
                      </a:pPr>
                      <a:r>
                        <a:rPr lang="en-US" sz="1800" dirty="0">
                          <a:effectLst/>
                        </a:rPr>
                        <a:t>Grade</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1800" dirty="0">
                          <a:effectLst/>
                        </a:rPr>
                        <a:t>English/Language Arts </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1800" dirty="0">
                          <a:effectLst/>
                        </a:rPr>
                        <a:t>Math</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1800" dirty="0">
                          <a:effectLst/>
                        </a:rPr>
                        <a:t>English/Language Arts </a:t>
                      </a:r>
                      <a:endParaRPr lang="en-US" sz="2400" dirty="0">
                        <a:effectLst/>
                      </a:endParaRPr>
                    </a:p>
                  </a:txBody>
                  <a:tcPr marL="0" marR="0" marT="0" marB="0" anchor="ctr"/>
                </a:tc>
                <a:tc>
                  <a:txBody>
                    <a:bodyPr/>
                    <a:lstStyle/>
                    <a:p>
                      <a:pPr marL="0" marR="0" algn="ctr">
                        <a:lnSpc>
                          <a:spcPct val="107000"/>
                        </a:lnSpc>
                        <a:spcBef>
                          <a:spcPts val="0"/>
                        </a:spcBef>
                        <a:spcAft>
                          <a:spcPts val="0"/>
                        </a:spcAft>
                      </a:pPr>
                      <a:r>
                        <a:rPr lang="en-US" sz="1800" dirty="0" smtClean="0">
                          <a:effectLst/>
                        </a:rPr>
                        <a:t>Math</a:t>
                      </a:r>
                      <a:endParaRPr lang="en-US" sz="2400" dirty="0">
                        <a:effectLst/>
                      </a:endParaRPr>
                    </a:p>
                  </a:txBody>
                  <a:tcPr marL="0" marR="0" marT="0" marB="0" anchor="ctr"/>
                </a:tc>
              </a:tr>
              <a:tr h="422854">
                <a:tc>
                  <a:txBody>
                    <a:bodyPr/>
                    <a:lstStyle/>
                    <a:p>
                      <a:pPr marL="0" marR="0" algn="ct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62 </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49</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74</a:t>
                      </a:r>
                      <a:endParaRPr lang="en-US" sz="2400" dirty="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2400" dirty="0">
                          <a:effectLst/>
                        </a:rPr>
                        <a:t>60</a:t>
                      </a:r>
                      <a:endParaRPr lang="en-US" sz="2400" dirty="0">
                        <a:effectLst/>
                        <a:latin typeface="Calibri" panose="020F0502020204030204" pitchFamily="34" charset="0"/>
                        <a:ea typeface="Calibri" panose="020F0502020204030204" pitchFamily="34" charset="0"/>
                      </a:endParaRPr>
                    </a:p>
                  </a:txBody>
                  <a:tcPr marL="0" marR="0" marT="0" marB="0"/>
                </a:tc>
              </a:tr>
              <a:tr h="422854">
                <a:tc>
                  <a:txBody>
                    <a:bodyPr/>
                    <a:lstStyle/>
                    <a:p>
                      <a:pPr marL="0" marR="0" algn="ct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59</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44</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70</a:t>
                      </a:r>
                      <a:endParaRPr lang="en-US" sz="2400" dirty="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2400" dirty="0">
                          <a:effectLst/>
                        </a:rPr>
                        <a:t>63</a:t>
                      </a:r>
                      <a:endParaRPr lang="en-US" sz="2400" dirty="0">
                        <a:effectLst/>
                        <a:latin typeface="Calibri" panose="020F0502020204030204" pitchFamily="34" charset="0"/>
                        <a:ea typeface="Calibri" panose="020F0502020204030204" pitchFamily="34" charset="0"/>
                      </a:endParaRPr>
                    </a:p>
                  </a:txBody>
                  <a:tcPr marL="0" marR="0" marT="0" marB="0"/>
                </a:tc>
              </a:tr>
              <a:tr h="422854">
                <a:tc>
                  <a:txBody>
                    <a:bodyPr/>
                    <a:lstStyle/>
                    <a:p>
                      <a:pPr marL="0" marR="0" algn="ctr">
                        <a:lnSpc>
                          <a:spcPct val="107000"/>
                        </a:lnSpc>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62</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43</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74</a:t>
                      </a:r>
                      <a:endParaRPr lang="en-US" sz="2400" dirty="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2400" dirty="0">
                          <a:effectLst/>
                        </a:rPr>
                        <a:t>62</a:t>
                      </a:r>
                      <a:endParaRPr lang="en-US" sz="2400" dirty="0">
                        <a:effectLst/>
                        <a:latin typeface="Calibri" panose="020F0502020204030204" pitchFamily="34" charset="0"/>
                        <a:ea typeface="Calibri" panose="020F0502020204030204" pitchFamily="34" charset="0"/>
                      </a:endParaRPr>
                    </a:p>
                  </a:txBody>
                  <a:tcPr marL="0" marR="0" marT="0" marB="0"/>
                </a:tc>
              </a:tr>
              <a:tr h="422854">
                <a:tc>
                  <a:txBody>
                    <a:bodyPr/>
                    <a:lstStyle/>
                    <a:p>
                      <a:pPr marL="0" marR="0" algn="ct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61</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40</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80</a:t>
                      </a:r>
                      <a:endParaRPr lang="en-US" sz="2400" dirty="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2400" dirty="0">
                          <a:effectLst/>
                        </a:rPr>
                        <a:t>66</a:t>
                      </a:r>
                      <a:endParaRPr lang="en-US" sz="2400" dirty="0">
                        <a:effectLst/>
                        <a:latin typeface="Calibri" panose="020F0502020204030204" pitchFamily="34" charset="0"/>
                        <a:ea typeface="Calibri" panose="020F0502020204030204" pitchFamily="34" charset="0"/>
                      </a:endParaRPr>
                    </a:p>
                  </a:txBody>
                  <a:tcPr marL="0" marR="0" marT="0" marB="0"/>
                </a:tc>
              </a:tr>
              <a:tr h="422854">
                <a:tc>
                  <a:txBody>
                    <a:bodyPr/>
                    <a:lstStyle/>
                    <a:p>
                      <a:pPr marL="0" marR="0" algn="ctr">
                        <a:lnSpc>
                          <a:spcPct val="107000"/>
                        </a:lnSpc>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59</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33</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74</a:t>
                      </a:r>
                      <a:endParaRPr lang="en-US" sz="2400" dirty="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2400" dirty="0">
                          <a:effectLst/>
                        </a:rPr>
                        <a:t>56</a:t>
                      </a:r>
                      <a:endParaRPr lang="en-US" sz="2400" dirty="0">
                        <a:effectLst/>
                        <a:latin typeface="Calibri" panose="020F0502020204030204" pitchFamily="34" charset="0"/>
                        <a:ea typeface="Calibri" panose="020F0502020204030204" pitchFamily="34" charset="0"/>
                      </a:endParaRPr>
                    </a:p>
                  </a:txBody>
                  <a:tcPr marL="0" marR="0" marT="0" marB="0"/>
                </a:tc>
              </a:tr>
              <a:tr h="432385">
                <a:tc>
                  <a:txBody>
                    <a:bodyPr/>
                    <a:lstStyle/>
                    <a:p>
                      <a:pPr marL="0" marR="0" algn="ctr">
                        <a:lnSpc>
                          <a:spcPct val="107000"/>
                        </a:lnSpc>
                        <a:spcBef>
                          <a:spcPts val="0"/>
                        </a:spcBef>
                        <a:spcAft>
                          <a:spcPts val="0"/>
                        </a:spcAft>
                      </a:pPr>
                      <a:r>
                        <a:rPr lang="en-US" sz="2400" dirty="0" smtClean="0">
                          <a:effectLst/>
                        </a:rPr>
                        <a:t>8</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58</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30</a:t>
                      </a:r>
                      <a:endParaRPr lang="en-US" sz="24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2400" dirty="0">
                          <a:effectLst/>
                        </a:rPr>
                        <a:t>70</a:t>
                      </a:r>
                      <a:endParaRPr lang="en-US" sz="2400" dirty="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2400" dirty="0">
                          <a:effectLst/>
                        </a:rPr>
                        <a:t>43</a:t>
                      </a:r>
                      <a:endParaRPr lang="en-US" sz="2400" dirty="0">
                        <a:effectLst/>
                        <a:latin typeface="Calibri" panose="020F0502020204030204" pitchFamily="34" charset="0"/>
                        <a:ea typeface="Calibri" panose="020F0502020204030204" pitchFamily="34" charset="0"/>
                      </a:endParaRPr>
                    </a:p>
                  </a:txBody>
                  <a:tcPr marL="0" marR="0" marT="0" marB="0"/>
                </a:tc>
              </a:tr>
            </a:tbl>
          </a:graphicData>
        </a:graphic>
      </p:graphicFrame>
      <p:sp>
        <p:nvSpPr>
          <p:cNvPr id="5" name="Rectangle 1"/>
          <p:cNvSpPr>
            <a:spLocks noChangeArrowheads="1"/>
          </p:cNvSpPr>
          <p:nvPr/>
        </p:nvSpPr>
        <p:spPr bwMode="auto">
          <a:xfrm>
            <a:off x="685800" y="228600"/>
            <a:ext cx="8153399" cy="807913"/>
          </a:xfrm>
          <a:prstGeom prst="rect">
            <a:avLst/>
          </a:prstGeom>
          <a:solidFill>
            <a:schemeClr val="bg1"/>
          </a:solidFill>
          <a:ln>
            <a:noFill/>
          </a:ln>
          <a:effectLst/>
        </p:spPr>
        <p:txBody>
          <a:bodyPr vert="horz" wrap="square" lIns="68580" tIns="34290" rIns="68580" bIns="34290" numCol="1" anchor="ctr" anchorCtr="0" compatLnSpc="1">
            <a:prstTxWarp prst="textNoShape">
              <a:avLst/>
            </a:prstTxWarp>
            <a:spAutoFit/>
          </a:bodyPr>
          <a:lstStyle/>
          <a:p>
            <a:pPr defTabSz="685800">
              <a:spcBef>
                <a:spcPct val="0"/>
              </a:spcBef>
            </a:pPr>
            <a:r>
              <a:rPr lang="en-US" alt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2014-2015 PSSA</a:t>
            </a:r>
            <a:endParaRPr lang="en-US" altLang="en-US" sz="2400" b="0" dirty="0">
              <a:solidFill>
                <a:schemeClr val="tx1"/>
              </a:solidFill>
            </a:endParaRPr>
          </a:p>
          <a:p>
            <a:pPr defTabSz="685800">
              <a:spcBef>
                <a:spcPct val="0"/>
              </a:spcBef>
            </a:pPr>
            <a:r>
              <a:rPr lang="en-US" alt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Percent of Students Scoring Proficient or Advanced</a:t>
            </a:r>
            <a:endParaRPr lang="en-US" altLang="en-US" sz="2400" b="0" dirty="0">
              <a:solidFill>
                <a:schemeClr val="tx1"/>
              </a:solidFill>
            </a:endParaRPr>
          </a:p>
        </p:txBody>
      </p:sp>
    </p:spTree>
    <p:extLst>
      <p:ext uri="{BB962C8B-B14F-4D97-AF65-F5344CB8AC3E}">
        <p14:creationId xmlns:p14="http://schemas.microsoft.com/office/powerpoint/2010/main" val="3330844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4819658"/>
              </p:ext>
            </p:extLst>
          </p:nvPr>
        </p:nvGraphicFramePr>
        <p:xfrm>
          <a:off x="990600" y="1295400"/>
          <a:ext cx="6924562" cy="5025392"/>
        </p:xfrm>
        <a:graphic>
          <a:graphicData uri="http://schemas.openxmlformats.org/drawingml/2006/table">
            <a:tbl>
              <a:tblPr>
                <a:tableStyleId>{5C22544A-7EE6-4342-B048-85BDC9FD1C3A}</a:tableStyleId>
              </a:tblPr>
              <a:tblGrid>
                <a:gridCol w="620123"/>
                <a:gridCol w="620123"/>
                <a:gridCol w="620124"/>
                <a:gridCol w="66793"/>
                <a:gridCol w="927737"/>
                <a:gridCol w="65745"/>
                <a:gridCol w="620123"/>
                <a:gridCol w="620123"/>
                <a:gridCol w="90037"/>
                <a:gridCol w="927737"/>
                <a:gridCol w="73049"/>
                <a:gridCol w="1672848"/>
              </a:tblGrid>
              <a:tr h="368634">
                <a:tc>
                  <a:txBody>
                    <a:bodyPr/>
                    <a:lstStyle/>
                    <a:p>
                      <a:pPr algn="ctr" fontAlgn="b"/>
                      <a:endParaRPr lang="en-US" sz="21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100" u="none" strike="noStrike" dirty="0" smtClean="0">
                        <a:solidFill>
                          <a:schemeClr val="bg1"/>
                        </a:solidFill>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100" u="none" strike="noStrike" dirty="0" smtClean="0">
                          <a:solidFill>
                            <a:schemeClr val="bg1"/>
                          </a:solidFill>
                          <a:effectLst/>
                        </a:rPr>
                        <a:t>ELA 2014</a:t>
                      </a:r>
                      <a:endParaRPr lang="en-US" sz="2100" b="1" i="0" u="none" strike="noStrike" dirty="0" smtClean="0">
                        <a:solidFill>
                          <a:schemeClr val="bg1"/>
                        </a:solidFill>
                        <a:effectLst/>
                        <a:latin typeface="Calibri" panose="020F0502020204030204" pitchFamily="34" charset="0"/>
                      </a:endParaRPr>
                    </a:p>
                  </a:txBody>
                  <a:tcPr marL="7144" marR="7144" marT="7144" marB="0" anchor="b">
                    <a:solidFill>
                      <a:schemeClr val="accent1"/>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gridSpan="4">
                  <a:txBody>
                    <a:bodyPr/>
                    <a:lstStyle/>
                    <a:p>
                      <a:pPr algn="ctr" fontAlgn="b"/>
                      <a:r>
                        <a:rPr lang="en-US" sz="2100" u="none" strike="noStrike" dirty="0" smtClean="0">
                          <a:solidFill>
                            <a:schemeClr val="bg1"/>
                          </a:solidFill>
                          <a:effectLst/>
                        </a:rPr>
                        <a:t>ELA 2015</a:t>
                      </a:r>
                      <a:endParaRPr lang="en-US" sz="21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4" marR="7144" marT="7144" marB="0" anchor="b">
                    <a:solidFill>
                      <a:schemeClr val="accent1"/>
                    </a:solidFill>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7144" marR="7144" marT="7144" marB="0" anchor="b">
                    <a:solidFill>
                      <a:schemeClr val="accent1"/>
                    </a:solidFill>
                  </a:tcPr>
                </a:tc>
              </a:tr>
              <a:tr h="487204">
                <a:tc>
                  <a:txBody>
                    <a:bodyPr/>
                    <a:lstStyle/>
                    <a:p>
                      <a:pPr algn="ctr" fontAlgn="b"/>
                      <a:r>
                        <a:rPr lang="en-US" sz="1400" u="none" strike="noStrike" dirty="0">
                          <a:solidFill>
                            <a:schemeClr val="bg1"/>
                          </a:solidFill>
                          <a:effectLst/>
                        </a:rPr>
                        <a:t>Grade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u="none" strike="noStrike" dirty="0">
                          <a:solidFill>
                            <a:schemeClr val="bg1"/>
                          </a:solidFill>
                          <a:effectLst/>
                        </a:rPr>
                        <a:t>State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t"/>
                      <a:r>
                        <a:rPr lang="en-US" sz="1800" u="none" strike="noStrike" dirty="0" smtClean="0">
                          <a:solidFill>
                            <a:schemeClr val="bg1"/>
                          </a:solidFill>
                          <a:effectLst/>
                        </a:rPr>
                        <a:t>  </a:t>
                      </a:r>
                    </a:p>
                    <a:p>
                      <a:pPr algn="ctr" fontAlgn="t"/>
                      <a:r>
                        <a:rPr lang="en-US" sz="1400" u="none" strike="noStrike" dirty="0" smtClean="0">
                          <a:solidFill>
                            <a:schemeClr val="bg1"/>
                          </a:solidFill>
                          <a:effectLst/>
                        </a:rPr>
                        <a:t>BASD</a:t>
                      </a:r>
                      <a:endParaRPr lang="en-US" sz="1400" b="1" i="0" u="none" strike="noStrike" dirty="0">
                        <a:solidFill>
                          <a:schemeClr val="bg1"/>
                        </a:solidFill>
                        <a:effectLst/>
                        <a:latin typeface="Calibri" panose="020F0502020204030204" pitchFamily="34" charset="0"/>
                      </a:endParaRPr>
                    </a:p>
                  </a:txBody>
                  <a:tcPr marL="7144" marR="7144" marT="7144" marB="0">
                    <a:solidFill>
                      <a:schemeClr val="accent1"/>
                    </a:solidFill>
                  </a:tcPr>
                </a:tc>
                <a:tc>
                  <a:txBody>
                    <a:bodyPr/>
                    <a:lstStyle/>
                    <a:p>
                      <a:pPr algn="ctr" fontAlgn="b"/>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b="1" u="none" strike="noStrike" dirty="0">
                          <a:solidFill>
                            <a:schemeClr val="bg1"/>
                          </a:solidFill>
                          <a:effectLst/>
                        </a:rPr>
                        <a:t>Difference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u="none" strike="noStrike" dirty="0">
                          <a:solidFill>
                            <a:schemeClr val="bg1"/>
                          </a:solidFill>
                          <a:effectLst/>
                        </a:rPr>
                        <a:t>State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t"/>
                      <a:endParaRPr lang="en-US" sz="1800" u="none" strike="noStrike" dirty="0" smtClean="0">
                        <a:solidFill>
                          <a:schemeClr val="bg1"/>
                        </a:solidFill>
                        <a:effectLst/>
                      </a:endParaRPr>
                    </a:p>
                    <a:p>
                      <a:pPr algn="ctr" fontAlgn="t"/>
                      <a:r>
                        <a:rPr lang="en-US" sz="1400" u="none" strike="noStrike" dirty="0" smtClean="0">
                          <a:solidFill>
                            <a:schemeClr val="bg1"/>
                          </a:solidFill>
                          <a:effectLst/>
                        </a:rPr>
                        <a:t>BASD</a:t>
                      </a:r>
                      <a:endParaRPr lang="en-US" sz="1400" b="1" i="0" u="none" strike="noStrike" dirty="0">
                        <a:solidFill>
                          <a:schemeClr val="bg1"/>
                        </a:solidFill>
                        <a:effectLst/>
                        <a:latin typeface="Calibri" panose="020F0502020204030204" pitchFamily="34" charset="0"/>
                      </a:endParaRPr>
                    </a:p>
                  </a:txBody>
                  <a:tcPr marL="7144" marR="7144" marT="7144" marB="0">
                    <a:solidFill>
                      <a:schemeClr val="accent1"/>
                    </a:solidFill>
                  </a:tcPr>
                </a:tc>
                <a:tc>
                  <a:txBody>
                    <a:bodyPr/>
                    <a:lstStyle/>
                    <a:p>
                      <a:pPr algn="ctr" fontAlgn="b"/>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b="1" u="none" strike="noStrike" dirty="0">
                          <a:solidFill>
                            <a:schemeClr val="bg1"/>
                          </a:solidFill>
                          <a:effectLst/>
                        </a:rPr>
                        <a:t>Difference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b="1" u="none" strike="noStrike" dirty="0" smtClean="0">
                          <a:solidFill>
                            <a:schemeClr val="bg1"/>
                          </a:solidFill>
                          <a:effectLst/>
                        </a:rPr>
                        <a:t>Difference </a:t>
                      </a:r>
                      <a:r>
                        <a:rPr lang="en-US" sz="1400" b="1" u="none" strike="noStrike" dirty="0">
                          <a:solidFill>
                            <a:schemeClr val="bg1"/>
                          </a:solidFill>
                          <a:effectLst/>
                        </a:rPr>
                        <a:t>Between </a:t>
                      </a:r>
                      <a:endParaRPr lang="en-US" sz="1400" b="1" u="none" strike="noStrike" dirty="0" smtClean="0">
                        <a:solidFill>
                          <a:schemeClr val="bg1"/>
                        </a:solidFill>
                        <a:effectLst/>
                      </a:endParaRPr>
                    </a:p>
                    <a:p>
                      <a:pPr algn="ctr" fontAlgn="b"/>
                      <a:r>
                        <a:rPr lang="en-US" sz="1400" b="1" u="none" strike="noStrike" dirty="0" smtClean="0">
                          <a:solidFill>
                            <a:schemeClr val="bg1"/>
                          </a:solidFill>
                          <a:effectLst/>
                        </a:rPr>
                        <a:t>Years in </a:t>
                      </a:r>
                      <a:r>
                        <a:rPr lang="en-US" sz="1400" b="1" u="none" strike="noStrike" dirty="0">
                          <a:solidFill>
                            <a:schemeClr val="bg1"/>
                          </a:solidFill>
                          <a:effectLst/>
                        </a:rPr>
                        <a:t>ELA</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r>
              <a:tr h="647224">
                <a:tc>
                  <a:txBody>
                    <a:bodyPr/>
                    <a:lstStyle/>
                    <a:p>
                      <a:pPr algn="ctr" fontAlgn="b"/>
                      <a:r>
                        <a:rPr lang="en-US" sz="2100" u="none" strike="noStrike" dirty="0">
                          <a:solidFill>
                            <a:schemeClr val="bg1"/>
                          </a:solidFill>
                          <a:effectLst/>
                        </a:rPr>
                        <a:t>3</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70</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u="none" strike="noStrike" dirty="0">
                          <a:effectLst/>
                        </a:rPr>
                        <a:t>86</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16</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62</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74</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12</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-4</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r>
              <a:tr h="647224">
                <a:tc>
                  <a:txBody>
                    <a:bodyPr/>
                    <a:lstStyle/>
                    <a:p>
                      <a:pPr algn="ctr" fontAlgn="b"/>
                      <a:r>
                        <a:rPr lang="en-US" sz="2100" u="none" strike="noStrike" dirty="0">
                          <a:solidFill>
                            <a:schemeClr val="bg1"/>
                          </a:solidFill>
                          <a:effectLst/>
                        </a:rPr>
                        <a:t>4</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69</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u="none" strike="noStrike" dirty="0">
                          <a:effectLst/>
                        </a:rPr>
                        <a:t>83</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14</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59</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70</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11</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-3</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r>
              <a:tr h="647224">
                <a:tc>
                  <a:txBody>
                    <a:bodyPr/>
                    <a:lstStyle/>
                    <a:p>
                      <a:pPr algn="ctr" fontAlgn="b"/>
                      <a:r>
                        <a:rPr lang="en-US" sz="2100" u="none" strike="noStrike" dirty="0">
                          <a:solidFill>
                            <a:schemeClr val="bg1"/>
                          </a:solidFill>
                          <a:effectLst/>
                        </a:rPr>
                        <a:t>5</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61</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u="none" strike="noStrike" dirty="0">
                          <a:effectLst/>
                        </a:rPr>
                        <a:t>78</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17</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62</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74</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12</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-5</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r>
              <a:tr h="647224">
                <a:tc>
                  <a:txBody>
                    <a:bodyPr/>
                    <a:lstStyle/>
                    <a:p>
                      <a:pPr algn="ctr" fontAlgn="b"/>
                      <a:r>
                        <a:rPr lang="en-US" sz="2100" u="none" strike="noStrike" dirty="0">
                          <a:solidFill>
                            <a:schemeClr val="bg1"/>
                          </a:solidFill>
                          <a:effectLst/>
                        </a:rPr>
                        <a:t>6</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65</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u="none" strike="noStrike" dirty="0">
                          <a:effectLst/>
                        </a:rPr>
                        <a:t>84</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19</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61</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80</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19</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0</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r>
              <a:tr h="647224">
                <a:tc>
                  <a:txBody>
                    <a:bodyPr/>
                    <a:lstStyle/>
                    <a:p>
                      <a:pPr algn="ctr" fontAlgn="b"/>
                      <a:r>
                        <a:rPr lang="en-US" sz="2100" u="none" strike="noStrike" dirty="0">
                          <a:solidFill>
                            <a:schemeClr val="bg1"/>
                          </a:solidFill>
                          <a:effectLst/>
                        </a:rPr>
                        <a:t>7</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72</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u="none" strike="noStrike" dirty="0">
                          <a:effectLst/>
                        </a:rPr>
                        <a:t>87</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15</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59</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74</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15</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0</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r>
              <a:tr h="647224">
                <a:tc>
                  <a:txBody>
                    <a:bodyPr/>
                    <a:lstStyle/>
                    <a:p>
                      <a:pPr algn="ctr" fontAlgn="b"/>
                      <a:r>
                        <a:rPr lang="en-US" sz="2100" u="none" strike="noStrike" dirty="0">
                          <a:solidFill>
                            <a:schemeClr val="bg1"/>
                          </a:solidFill>
                          <a:effectLst/>
                        </a:rPr>
                        <a:t>8</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80</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u="none" strike="noStrike" dirty="0">
                          <a:effectLst/>
                        </a:rPr>
                        <a:t>88</a:t>
                      </a:r>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8</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58</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t"/>
                      <a:endParaRPr lang="en-US" sz="2100" u="none" strike="noStrike" dirty="0" smtClean="0">
                        <a:effectLst/>
                      </a:endParaRPr>
                    </a:p>
                    <a:p>
                      <a:pPr algn="ctr" fontAlgn="t"/>
                      <a:r>
                        <a:rPr lang="en-US" sz="2100" u="none" strike="noStrike" dirty="0" smtClean="0">
                          <a:effectLst/>
                        </a:rPr>
                        <a:t>70</a:t>
                      </a:r>
                      <a:endParaRPr lang="en-US" sz="2100" b="0" i="0" u="none" strike="noStrike" dirty="0">
                        <a:solidFill>
                          <a:srgbClr val="000000"/>
                        </a:solidFill>
                        <a:effectLst/>
                        <a:latin typeface="Calibri" panose="020F0502020204030204" pitchFamily="34" charset="0"/>
                      </a:endParaRPr>
                    </a:p>
                  </a:txBody>
                  <a:tcPr marL="7144" marR="7144" marT="7144" marB="0">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12</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c>
                  <a:txBody>
                    <a:bodyPr/>
                    <a:lstStyle/>
                    <a:p>
                      <a:pPr algn="ctr" fontAlgn="b"/>
                      <a:r>
                        <a:rPr lang="en-US" sz="2100" b="1" u="none" strike="noStrike" dirty="0">
                          <a:effectLst/>
                        </a:rPr>
                        <a:t>4</a:t>
                      </a:r>
                      <a:endParaRPr lang="en-US" sz="2100" b="1" i="0" u="none" strike="noStrike" dirty="0">
                        <a:solidFill>
                          <a:srgbClr val="000000"/>
                        </a:solidFill>
                        <a:effectLst/>
                        <a:latin typeface="Calibri" panose="020F0502020204030204" pitchFamily="34" charset="0"/>
                      </a:endParaRPr>
                    </a:p>
                  </a:txBody>
                  <a:tcPr marL="7144" marR="7144" marT="7144" marB="0" anchor="b">
                    <a:solidFill>
                      <a:schemeClr val="accent1">
                        <a:lumMod val="20000"/>
                        <a:lumOff val="80000"/>
                      </a:schemeClr>
                    </a:solidFill>
                  </a:tcPr>
                </a:tc>
              </a:tr>
            </a:tbl>
          </a:graphicData>
        </a:graphic>
      </p:graphicFrame>
      <p:sp>
        <p:nvSpPr>
          <p:cNvPr id="5" name="Rectangle 1"/>
          <p:cNvSpPr>
            <a:spLocks noChangeArrowheads="1"/>
          </p:cNvSpPr>
          <p:nvPr/>
        </p:nvSpPr>
        <p:spPr bwMode="auto">
          <a:xfrm>
            <a:off x="2057400" y="304800"/>
            <a:ext cx="5297797" cy="807913"/>
          </a:xfrm>
          <a:prstGeom prst="rect">
            <a:avLst/>
          </a:prstGeom>
          <a:solidFill>
            <a:schemeClr val="bg1"/>
          </a:solidFill>
          <a:ln>
            <a:noFill/>
          </a:ln>
          <a:effectLst/>
        </p:spPr>
        <p:txBody>
          <a:bodyPr vert="horz" wrap="none" lIns="68580" tIns="34290" rIns="68580" bIns="34290" numCol="1" anchor="ctr" anchorCtr="0" compatLnSpc="1">
            <a:prstTxWarp prst="textNoShape">
              <a:avLst/>
            </a:prstTxWarp>
            <a:spAutoFit/>
          </a:bodyPr>
          <a:lstStyle/>
          <a:p>
            <a:pPr defTabSz="685800">
              <a:spcBef>
                <a:spcPct val="0"/>
              </a:spcBef>
            </a:pPr>
            <a:r>
              <a:rPr lang="en-US" alt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Comparison of the Percent of Students </a:t>
            </a:r>
            <a:endParaRPr lang="en-US" alt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spcBef>
                <a:spcPct val="0"/>
              </a:spcBef>
            </a:pPr>
            <a:r>
              <a:rPr lang="en-US" alt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Scoring </a:t>
            </a:r>
            <a:r>
              <a:rPr lang="en-US" alt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Proficient or Advanced</a:t>
            </a:r>
            <a:endParaRPr lang="en-US" altLang="en-US" sz="2400" b="0" dirty="0">
              <a:solidFill>
                <a:schemeClr val="tx1"/>
              </a:solidFill>
            </a:endParaRPr>
          </a:p>
        </p:txBody>
      </p:sp>
    </p:spTree>
    <p:extLst>
      <p:ext uri="{BB962C8B-B14F-4D97-AF65-F5344CB8AC3E}">
        <p14:creationId xmlns:p14="http://schemas.microsoft.com/office/powerpoint/2010/main" val="1350903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61831899"/>
              </p:ext>
            </p:extLst>
          </p:nvPr>
        </p:nvGraphicFramePr>
        <p:xfrm>
          <a:off x="1183728" y="1066800"/>
          <a:ext cx="6892739" cy="4644392"/>
        </p:xfrm>
        <a:graphic>
          <a:graphicData uri="http://schemas.openxmlformats.org/drawingml/2006/table">
            <a:tbl>
              <a:tblPr>
                <a:tableStyleId>{5C22544A-7EE6-4342-B048-85BDC9FD1C3A}</a:tableStyleId>
              </a:tblPr>
              <a:tblGrid>
                <a:gridCol w="564834"/>
                <a:gridCol w="564834"/>
                <a:gridCol w="622632"/>
                <a:gridCol w="83412"/>
                <a:gridCol w="886922"/>
                <a:gridCol w="57408"/>
                <a:gridCol w="564834"/>
                <a:gridCol w="622269"/>
                <a:gridCol w="80253"/>
                <a:gridCol w="919264"/>
                <a:gridCol w="43775"/>
                <a:gridCol w="1882302"/>
              </a:tblGrid>
              <a:tr h="327184">
                <a:tc>
                  <a:txBody>
                    <a:bodyPr/>
                    <a:lstStyle/>
                    <a:p>
                      <a:pPr algn="ctr" fontAlgn="b"/>
                      <a:endParaRPr lang="en-US" sz="21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100" u="none" strike="noStrike" dirty="0" smtClean="0">
                          <a:solidFill>
                            <a:schemeClr val="bg1"/>
                          </a:solidFill>
                          <a:effectLst/>
                        </a:rPr>
                        <a:t>Math</a:t>
                      </a:r>
                      <a:r>
                        <a:rPr lang="en-US" sz="2100" b="1" i="0" u="none" strike="noStrike" baseline="0" dirty="0" smtClean="0">
                          <a:solidFill>
                            <a:schemeClr val="bg1"/>
                          </a:solidFill>
                          <a:effectLst/>
                          <a:latin typeface="Calibri" panose="020F0502020204030204" pitchFamily="34" charset="0"/>
                        </a:rPr>
                        <a:t> </a:t>
                      </a:r>
                      <a:r>
                        <a:rPr lang="en-US" sz="2100" u="none" strike="noStrike" dirty="0" smtClean="0">
                          <a:solidFill>
                            <a:schemeClr val="bg1"/>
                          </a:solidFill>
                          <a:effectLst/>
                        </a:rPr>
                        <a:t>2014</a:t>
                      </a:r>
                      <a:endParaRPr lang="en-US" sz="2100" b="1" i="0" u="none" strike="noStrike" dirty="0" smtClean="0">
                        <a:solidFill>
                          <a:schemeClr val="bg1"/>
                        </a:solidFill>
                        <a:effectLst/>
                        <a:latin typeface="Calibri" panose="020F0502020204030204" pitchFamily="34" charset="0"/>
                      </a:endParaRPr>
                    </a:p>
                  </a:txBody>
                  <a:tcPr marL="7144" marR="7144" marT="7144" marB="0" anchor="b">
                    <a:solidFill>
                      <a:schemeClr val="accent1"/>
                    </a:solidFill>
                  </a:tcPr>
                </a:tc>
                <a:tc hMerge="1">
                  <a:txBody>
                    <a:bodyPr/>
                    <a:lstStyle/>
                    <a:p>
                      <a:pPr algn="ctr" fontAlgn="b"/>
                      <a:endParaRPr lang="en-US" sz="2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fontAlgn="b"/>
                      <a:endParaRPr lang="en-US" sz="2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fontAlgn="b"/>
                      <a:endParaRPr lang="en-US" sz="2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endParaRPr lang="en-US" sz="21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gridSpan="4">
                  <a:txBody>
                    <a:bodyPr/>
                    <a:lstStyle/>
                    <a:p>
                      <a:pPr algn="ctr" fontAlgn="b"/>
                      <a:r>
                        <a:rPr lang="en-US" sz="2100" u="none" strike="noStrike" dirty="0" smtClean="0">
                          <a:solidFill>
                            <a:schemeClr val="bg1"/>
                          </a:solidFill>
                          <a:effectLst/>
                        </a:rPr>
                        <a:t>Math</a:t>
                      </a:r>
                      <a:r>
                        <a:rPr lang="en-US" sz="2100" b="1" i="0" u="none" strike="noStrike" baseline="0" dirty="0" smtClean="0">
                          <a:solidFill>
                            <a:schemeClr val="bg1"/>
                          </a:solidFill>
                          <a:effectLst/>
                          <a:latin typeface="Calibri" panose="020F0502020204030204" pitchFamily="34" charset="0"/>
                        </a:rPr>
                        <a:t> </a:t>
                      </a:r>
                      <a:r>
                        <a:rPr lang="en-US" sz="2100" u="none" strike="noStrike" dirty="0" smtClean="0">
                          <a:solidFill>
                            <a:schemeClr val="bg1"/>
                          </a:solidFill>
                          <a:effectLst/>
                        </a:rPr>
                        <a:t>2015</a:t>
                      </a:r>
                      <a:endParaRPr lang="en-US" sz="21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hMerge="1">
                  <a:txBody>
                    <a:bodyPr/>
                    <a:lstStyle/>
                    <a:p>
                      <a:pPr algn="ctr" fontAlgn="b"/>
                      <a:endParaRPr lang="en-US" sz="2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fontAlgn="b"/>
                      <a:endParaRPr lang="en-US" sz="2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hMerge="1">
                  <a:txBody>
                    <a:bodyPr/>
                    <a:lstStyle/>
                    <a:p>
                      <a:pPr algn="ctr" fontAlgn="b"/>
                      <a:endParaRPr lang="en-US" sz="28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l" fontAlgn="b"/>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r>
              <a:tr h="418624">
                <a:tc>
                  <a:txBody>
                    <a:bodyPr/>
                    <a:lstStyle/>
                    <a:p>
                      <a:pPr algn="ctr" fontAlgn="b"/>
                      <a:r>
                        <a:rPr lang="en-US" sz="1400" u="none" strike="noStrike" dirty="0">
                          <a:solidFill>
                            <a:schemeClr val="bg1"/>
                          </a:solidFill>
                          <a:effectLst/>
                        </a:rPr>
                        <a:t>Grade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u="none" strike="noStrike" dirty="0">
                          <a:solidFill>
                            <a:schemeClr val="bg1"/>
                          </a:solidFill>
                          <a:effectLst/>
                        </a:rPr>
                        <a:t>State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t"/>
                      <a:endParaRPr lang="en-US" sz="1400" u="none" strike="noStrike" dirty="0" smtClean="0">
                        <a:solidFill>
                          <a:schemeClr val="bg1"/>
                        </a:solidFill>
                        <a:effectLst/>
                      </a:endParaRPr>
                    </a:p>
                    <a:p>
                      <a:pPr algn="ctr" fontAlgn="t"/>
                      <a:r>
                        <a:rPr lang="en-US" sz="1400" u="none" strike="noStrike" dirty="0" smtClean="0">
                          <a:solidFill>
                            <a:schemeClr val="bg1"/>
                          </a:solidFill>
                          <a:effectLst/>
                        </a:rPr>
                        <a:t>BASD</a:t>
                      </a:r>
                      <a:endParaRPr lang="en-US" sz="1400" b="1" i="0" u="none" strike="noStrike" dirty="0">
                        <a:solidFill>
                          <a:schemeClr val="bg1"/>
                        </a:solidFill>
                        <a:effectLst/>
                        <a:latin typeface="Calibri" panose="020F0502020204030204" pitchFamily="34" charset="0"/>
                      </a:endParaRPr>
                    </a:p>
                  </a:txBody>
                  <a:tcPr marL="7144" marR="7144" marT="7144" marB="0">
                    <a:solidFill>
                      <a:schemeClr val="accent1"/>
                    </a:solidFill>
                  </a:tcPr>
                </a:tc>
                <a:tc>
                  <a:txBody>
                    <a:bodyPr/>
                    <a:lstStyle/>
                    <a:p>
                      <a:pPr algn="ctr" fontAlgn="b"/>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b="1" u="none" strike="noStrike" dirty="0">
                          <a:solidFill>
                            <a:schemeClr val="bg1"/>
                          </a:solidFill>
                          <a:effectLst/>
                        </a:rPr>
                        <a:t>Difference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u="none" strike="noStrike" dirty="0">
                          <a:solidFill>
                            <a:schemeClr val="bg1"/>
                          </a:solidFill>
                          <a:effectLst/>
                        </a:rPr>
                        <a:t>State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t"/>
                      <a:endParaRPr lang="en-US" sz="1400" u="none" strike="noStrike" dirty="0" smtClean="0">
                        <a:solidFill>
                          <a:schemeClr val="bg1"/>
                        </a:solidFill>
                        <a:effectLst/>
                      </a:endParaRPr>
                    </a:p>
                    <a:p>
                      <a:pPr algn="ctr" fontAlgn="t"/>
                      <a:r>
                        <a:rPr lang="en-US" sz="1400" u="none" strike="noStrike" dirty="0" smtClean="0">
                          <a:solidFill>
                            <a:schemeClr val="bg1"/>
                          </a:solidFill>
                          <a:effectLst/>
                        </a:rPr>
                        <a:t>BASD</a:t>
                      </a:r>
                      <a:endParaRPr lang="en-US" sz="1400" b="1" i="0" u="none" strike="noStrike" dirty="0">
                        <a:solidFill>
                          <a:schemeClr val="bg1"/>
                        </a:solidFill>
                        <a:effectLst/>
                        <a:latin typeface="Calibri" panose="020F0502020204030204" pitchFamily="34" charset="0"/>
                      </a:endParaRPr>
                    </a:p>
                  </a:txBody>
                  <a:tcPr marL="7144" marR="7144" marT="7144" marB="0">
                    <a:solidFill>
                      <a:schemeClr val="accent1"/>
                    </a:solidFill>
                  </a:tcPr>
                </a:tc>
                <a:tc>
                  <a:txBody>
                    <a:bodyPr/>
                    <a:lstStyle/>
                    <a:p>
                      <a:pPr algn="ctr" fontAlgn="b"/>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b="1" u="none" strike="noStrike" dirty="0">
                          <a:solidFill>
                            <a:schemeClr val="bg1"/>
                          </a:solidFill>
                          <a:effectLst/>
                        </a:rPr>
                        <a:t>Difference</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1400" b="1" u="none" strike="noStrike" dirty="0">
                          <a:solidFill>
                            <a:schemeClr val="bg1"/>
                          </a:solidFill>
                          <a:effectLst/>
                        </a:rPr>
                        <a:t>Difference Between Years </a:t>
                      </a:r>
                      <a:r>
                        <a:rPr lang="en-US" sz="1400" b="1" u="none" strike="noStrike" dirty="0" smtClean="0">
                          <a:solidFill>
                            <a:schemeClr val="bg1"/>
                          </a:solidFill>
                          <a:effectLst/>
                        </a:rPr>
                        <a:t>in Math</a:t>
                      </a:r>
                      <a:endParaRPr lang="en-US" sz="1400" b="1"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r>
              <a:tr h="647224">
                <a:tc>
                  <a:txBody>
                    <a:bodyPr/>
                    <a:lstStyle/>
                    <a:p>
                      <a:pPr algn="ctr" fontAlgn="b"/>
                      <a:r>
                        <a:rPr lang="en-US" sz="2100" u="none" strike="noStrike" dirty="0">
                          <a:solidFill>
                            <a:schemeClr val="bg1"/>
                          </a:solidFill>
                          <a:effectLst/>
                        </a:rPr>
                        <a:t>3</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75</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u="none" strike="noStrike" dirty="0">
                          <a:effectLst/>
                        </a:rPr>
                        <a:t>89</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14</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t"/>
                      <a:endParaRPr lang="en-US" sz="2100" u="none" strike="noStrike" dirty="0" smtClean="0">
                        <a:effectLst/>
                      </a:endParaRPr>
                    </a:p>
                    <a:p>
                      <a:pPr algn="ctr" fontAlgn="t"/>
                      <a:r>
                        <a:rPr lang="en-US" sz="2100" u="none" strike="noStrike" dirty="0" smtClean="0">
                          <a:effectLst/>
                        </a:rPr>
                        <a:t>49</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t"/>
                      <a:endParaRPr lang="en-US" sz="2100" u="none" strike="noStrike" dirty="0" smtClean="0">
                        <a:effectLst/>
                      </a:endParaRPr>
                    </a:p>
                    <a:p>
                      <a:pPr algn="ctr" fontAlgn="t"/>
                      <a:r>
                        <a:rPr lang="en-US" sz="2100" u="none" strike="noStrike" dirty="0" smtClean="0">
                          <a:effectLst/>
                        </a:rPr>
                        <a:t>60</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11</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-3</a:t>
                      </a:r>
                      <a:endParaRPr lang="en-US" sz="2100" b="1" i="0" u="none" strike="noStrike" dirty="0">
                        <a:solidFill>
                          <a:srgbClr val="000000"/>
                        </a:solidFill>
                        <a:effectLst/>
                        <a:latin typeface="Calibri" panose="020F0502020204030204" pitchFamily="34" charset="0"/>
                      </a:endParaRPr>
                    </a:p>
                  </a:txBody>
                  <a:tcPr marL="7144" marR="7144" marT="7144" marB="0" anchor="b"/>
                </a:tc>
              </a:tr>
              <a:tr h="647224">
                <a:tc>
                  <a:txBody>
                    <a:bodyPr/>
                    <a:lstStyle/>
                    <a:p>
                      <a:pPr algn="ctr" fontAlgn="b"/>
                      <a:r>
                        <a:rPr lang="en-US" sz="2100" u="none" strike="noStrike" dirty="0">
                          <a:solidFill>
                            <a:schemeClr val="bg1"/>
                          </a:solidFill>
                          <a:effectLst/>
                        </a:rPr>
                        <a:t>4</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76</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u="none" strike="noStrike" dirty="0">
                          <a:effectLst/>
                        </a:rPr>
                        <a:t>92</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16</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t"/>
                      <a:endParaRPr lang="en-US" sz="2100" u="none" strike="noStrike" dirty="0" smtClean="0">
                        <a:effectLst/>
                      </a:endParaRPr>
                    </a:p>
                    <a:p>
                      <a:pPr algn="ctr" fontAlgn="t"/>
                      <a:r>
                        <a:rPr lang="en-US" sz="2100" u="none" strike="noStrike" dirty="0" smtClean="0">
                          <a:effectLst/>
                        </a:rPr>
                        <a:t>44</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t"/>
                      <a:endParaRPr lang="en-US" sz="2100" u="none" strike="noStrike" dirty="0" smtClean="0">
                        <a:effectLst/>
                      </a:endParaRPr>
                    </a:p>
                    <a:p>
                      <a:pPr algn="ctr" fontAlgn="t"/>
                      <a:r>
                        <a:rPr lang="en-US" sz="2100" u="none" strike="noStrike" dirty="0" smtClean="0">
                          <a:effectLst/>
                        </a:rPr>
                        <a:t>63</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19</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3</a:t>
                      </a:r>
                      <a:endParaRPr lang="en-US" sz="2100" b="1" i="0" u="none" strike="noStrike" dirty="0">
                        <a:solidFill>
                          <a:srgbClr val="000000"/>
                        </a:solidFill>
                        <a:effectLst/>
                        <a:latin typeface="Calibri" panose="020F0502020204030204" pitchFamily="34" charset="0"/>
                      </a:endParaRPr>
                    </a:p>
                  </a:txBody>
                  <a:tcPr marL="7144" marR="7144" marT="7144" marB="0" anchor="b"/>
                </a:tc>
              </a:tr>
              <a:tr h="647224">
                <a:tc>
                  <a:txBody>
                    <a:bodyPr/>
                    <a:lstStyle/>
                    <a:p>
                      <a:pPr algn="ctr" fontAlgn="b"/>
                      <a:r>
                        <a:rPr lang="en-US" sz="2100" u="none" strike="noStrike" dirty="0">
                          <a:solidFill>
                            <a:schemeClr val="bg1"/>
                          </a:solidFill>
                          <a:effectLst/>
                        </a:rPr>
                        <a:t>5</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67</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u="none" strike="noStrike" dirty="0">
                          <a:effectLst/>
                        </a:rPr>
                        <a:t>87</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20</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t"/>
                      <a:endParaRPr lang="en-US" sz="2100" u="none" strike="noStrike" dirty="0" smtClean="0">
                        <a:effectLst/>
                      </a:endParaRPr>
                    </a:p>
                    <a:p>
                      <a:pPr algn="ctr" fontAlgn="t"/>
                      <a:r>
                        <a:rPr lang="en-US" sz="2100" u="none" strike="noStrike" dirty="0" smtClean="0">
                          <a:effectLst/>
                        </a:rPr>
                        <a:t>43</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t"/>
                      <a:endParaRPr lang="en-US" sz="2100" u="none" strike="noStrike" dirty="0" smtClean="0">
                        <a:effectLst/>
                      </a:endParaRPr>
                    </a:p>
                    <a:p>
                      <a:pPr algn="ctr" fontAlgn="t"/>
                      <a:r>
                        <a:rPr lang="en-US" sz="2100" u="none" strike="noStrike" dirty="0" smtClean="0">
                          <a:effectLst/>
                        </a:rPr>
                        <a:t>62</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19</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a:t>
                      </a:r>
                      <a:endParaRPr lang="en-US" sz="2100" b="1" i="0" u="none" strike="noStrike" dirty="0">
                        <a:solidFill>
                          <a:srgbClr val="000000"/>
                        </a:solidFill>
                        <a:effectLst/>
                        <a:latin typeface="Calibri" panose="020F0502020204030204" pitchFamily="34" charset="0"/>
                      </a:endParaRPr>
                    </a:p>
                  </a:txBody>
                  <a:tcPr marL="7144" marR="7144" marT="7144" marB="0" anchor="b"/>
                </a:tc>
              </a:tr>
              <a:tr h="647224">
                <a:tc>
                  <a:txBody>
                    <a:bodyPr/>
                    <a:lstStyle/>
                    <a:p>
                      <a:pPr algn="ctr" fontAlgn="b"/>
                      <a:r>
                        <a:rPr lang="en-US" sz="2100" u="none" strike="noStrike" dirty="0">
                          <a:solidFill>
                            <a:schemeClr val="bg1"/>
                          </a:solidFill>
                          <a:effectLst/>
                        </a:rPr>
                        <a:t>6</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72</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u="none" strike="noStrike" dirty="0">
                          <a:effectLst/>
                        </a:rPr>
                        <a:t>94</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22</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t"/>
                      <a:endParaRPr lang="en-US" sz="2100" u="none" strike="noStrike" dirty="0" smtClean="0">
                        <a:effectLst/>
                      </a:endParaRPr>
                    </a:p>
                    <a:p>
                      <a:pPr algn="ctr" fontAlgn="t"/>
                      <a:r>
                        <a:rPr lang="en-US" sz="2100" u="none" strike="noStrike" dirty="0" smtClean="0">
                          <a:effectLst/>
                        </a:rPr>
                        <a:t>40</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t"/>
                      <a:endParaRPr lang="en-US" sz="2100" u="none" strike="noStrike" dirty="0" smtClean="0">
                        <a:effectLst/>
                      </a:endParaRPr>
                    </a:p>
                    <a:p>
                      <a:pPr algn="ctr" fontAlgn="t"/>
                      <a:r>
                        <a:rPr lang="en-US" sz="2100" u="none" strike="noStrike" dirty="0" smtClean="0">
                          <a:effectLst/>
                        </a:rPr>
                        <a:t>66</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26</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4</a:t>
                      </a:r>
                      <a:endParaRPr lang="en-US" sz="2100" b="1" i="0" u="none" strike="noStrike" dirty="0">
                        <a:solidFill>
                          <a:srgbClr val="000000"/>
                        </a:solidFill>
                        <a:effectLst/>
                        <a:latin typeface="Calibri" panose="020F0502020204030204" pitchFamily="34" charset="0"/>
                      </a:endParaRPr>
                    </a:p>
                  </a:txBody>
                  <a:tcPr marL="7144" marR="7144" marT="7144" marB="0" anchor="b"/>
                </a:tc>
              </a:tr>
              <a:tr h="647224">
                <a:tc>
                  <a:txBody>
                    <a:bodyPr/>
                    <a:lstStyle/>
                    <a:p>
                      <a:pPr algn="ctr" fontAlgn="b"/>
                      <a:r>
                        <a:rPr lang="en-US" sz="2100" u="none" strike="noStrike" dirty="0">
                          <a:solidFill>
                            <a:schemeClr val="bg1"/>
                          </a:solidFill>
                          <a:effectLst/>
                        </a:rPr>
                        <a:t>7</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76</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u="none" strike="noStrike" dirty="0">
                          <a:effectLst/>
                        </a:rPr>
                        <a:t>94</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18</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t"/>
                      <a:endParaRPr lang="en-US" sz="2100" u="none" strike="noStrike" dirty="0" smtClean="0">
                        <a:effectLst/>
                      </a:endParaRPr>
                    </a:p>
                    <a:p>
                      <a:pPr algn="ctr" fontAlgn="t"/>
                      <a:r>
                        <a:rPr lang="en-US" sz="2100" u="none" strike="noStrike" dirty="0" smtClean="0">
                          <a:effectLst/>
                        </a:rPr>
                        <a:t>33</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t"/>
                      <a:endParaRPr lang="en-US" sz="2100" u="none" strike="noStrike" dirty="0" smtClean="0">
                        <a:effectLst/>
                      </a:endParaRPr>
                    </a:p>
                    <a:p>
                      <a:pPr algn="ctr" fontAlgn="t"/>
                      <a:r>
                        <a:rPr lang="en-US" sz="2100" u="none" strike="noStrike" dirty="0" smtClean="0">
                          <a:effectLst/>
                        </a:rPr>
                        <a:t>56</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23</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5</a:t>
                      </a:r>
                      <a:endParaRPr lang="en-US" sz="2100" b="1" i="0" u="none" strike="noStrike" dirty="0">
                        <a:solidFill>
                          <a:srgbClr val="000000"/>
                        </a:solidFill>
                        <a:effectLst/>
                        <a:latin typeface="Calibri" panose="020F0502020204030204" pitchFamily="34" charset="0"/>
                      </a:endParaRPr>
                    </a:p>
                  </a:txBody>
                  <a:tcPr marL="7144" marR="7144" marT="7144" marB="0" anchor="b"/>
                </a:tc>
              </a:tr>
              <a:tr h="647224">
                <a:tc>
                  <a:txBody>
                    <a:bodyPr/>
                    <a:lstStyle/>
                    <a:p>
                      <a:pPr algn="ctr" fontAlgn="b"/>
                      <a:r>
                        <a:rPr lang="en-US" sz="2100" u="none" strike="noStrike" dirty="0">
                          <a:solidFill>
                            <a:schemeClr val="bg1"/>
                          </a:solidFill>
                          <a:effectLst/>
                        </a:rPr>
                        <a:t>8</a:t>
                      </a:r>
                      <a:endParaRPr lang="en-US" sz="2100" b="0" i="0" u="none" strike="noStrike" dirty="0">
                        <a:solidFill>
                          <a:schemeClr val="bg1"/>
                        </a:solidFill>
                        <a:effectLst/>
                        <a:latin typeface="Calibri" panose="020F0502020204030204" pitchFamily="34" charset="0"/>
                      </a:endParaRPr>
                    </a:p>
                  </a:txBody>
                  <a:tcPr marL="7144" marR="7144" marT="7144" marB="0" anchor="b">
                    <a:solidFill>
                      <a:schemeClr val="accent1"/>
                    </a:solidFill>
                  </a:tcPr>
                </a:tc>
                <a:tc>
                  <a:txBody>
                    <a:bodyPr/>
                    <a:lstStyle/>
                    <a:p>
                      <a:pPr algn="ctr" fontAlgn="b"/>
                      <a:r>
                        <a:rPr lang="en-US" sz="2100" u="none" strike="noStrike" dirty="0">
                          <a:effectLst/>
                        </a:rPr>
                        <a:t>74</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u="none" strike="noStrike" dirty="0">
                          <a:effectLst/>
                        </a:rPr>
                        <a:t>93</a:t>
                      </a:r>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19</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t"/>
                      <a:endParaRPr lang="en-US" sz="2100" u="none" strike="noStrike" dirty="0" smtClean="0">
                        <a:effectLst/>
                      </a:endParaRPr>
                    </a:p>
                    <a:p>
                      <a:pPr algn="ctr" fontAlgn="t"/>
                      <a:r>
                        <a:rPr lang="en-US" sz="2100" u="none" strike="noStrike" dirty="0" smtClean="0">
                          <a:effectLst/>
                        </a:rPr>
                        <a:t>30</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t"/>
                      <a:endParaRPr lang="en-US" sz="2100" u="none" strike="noStrike" dirty="0" smtClean="0">
                        <a:effectLst/>
                      </a:endParaRPr>
                    </a:p>
                    <a:p>
                      <a:pPr algn="ctr" fontAlgn="t"/>
                      <a:r>
                        <a:rPr lang="en-US" sz="2100" u="none" strike="noStrike" dirty="0" smtClean="0">
                          <a:effectLst/>
                        </a:rPr>
                        <a:t>43</a:t>
                      </a:r>
                      <a:endParaRPr lang="en-US" sz="21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13</a:t>
                      </a:r>
                      <a:endParaRPr lang="en-US" sz="2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100" b="1" u="none" strike="noStrike" dirty="0">
                          <a:effectLst/>
                        </a:rPr>
                        <a:t>-6</a:t>
                      </a:r>
                      <a:endParaRPr lang="en-US" sz="2100" b="1" i="0" u="none" strike="noStrike" dirty="0">
                        <a:solidFill>
                          <a:srgbClr val="000000"/>
                        </a:solidFill>
                        <a:effectLst/>
                        <a:latin typeface="Calibri" panose="020F0502020204030204" pitchFamily="34" charset="0"/>
                      </a:endParaRPr>
                    </a:p>
                  </a:txBody>
                  <a:tcPr marL="7144" marR="7144" marT="7144" marB="0" anchor="b"/>
                </a:tc>
              </a:tr>
            </a:tbl>
          </a:graphicData>
        </a:graphic>
      </p:graphicFrame>
      <p:sp>
        <p:nvSpPr>
          <p:cNvPr id="6" name="Rectangle 1"/>
          <p:cNvSpPr>
            <a:spLocks noChangeArrowheads="1"/>
          </p:cNvSpPr>
          <p:nvPr/>
        </p:nvSpPr>
        <p:spPr bwMode="auto">
          <a:xfrm>
            <a:off x="1981200" y="152400"/>
            <a:ext cx="5297797" cy="807913"/>
          </a:xfrm>
          <a:prstGeom prst="rect">
            <a:avLst/>
          </a:prstGeom>
          <a:solidFill>
            <a:schemeClr val="bg1"/>
          </a:solidFill>
          <a:ln>
            <a:noFill/>
          </a:ln>
          <a:effectLst/>
        </p:spPr>
        <p:txBody>
          <a:bodyPr vert="horz" wrap="none" lIns="68580" tIns="34290" rIns="68580" bIns="34290" numCol="1" anchor="ctr" anchorCtr="0" compatLnSpc="1">
            <a:prstTxWarp prst="textNoShape">
              <a:avLst/>
            </a:prstTxWarp>
            <a:spAutoFit/>
          </a:bodyPr>
          <a:lstStyle/>
          <a:p>
            <a:pPr algn="l" defTabSz="685800">
              <a:spcBef>
                <a:spcPct val="0"/>
              </a:spcBef>
            </a:pPr>
            <a:r>
              <a:rPr lang="en-US" alt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Comparison of the Percent of Students </a:t>
            </a:r>
            <a:endParaRPr lang="en-US" alt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spcBef>
                <a:spcPct val="0"/>
              </a:spcBef>
            </a:pPr>
            <a:r>
              <a:rPr lang="en-US" alt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Scoring </a:t>
            </a:r>
            <a:r>
              <a:rPr lang="en-US" alt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Proficient or Advanced</a:t>
            </a:r>
            <a:endParaRPr lang="en-US" altLang="en-US" sz="2400" b="0" dirty="0">
              <a:solidFill>
                <a:schemeClr val="tx1"/>
              </a:solidFill>
            </a:endParaRPr>
          </a:p>
        </p:txBody>
      </p:sp>
    </p:spTree>
    <p:extLst>
      <p:ext uri="{BB962C8B-B14F-4D97-AF65-F5344CB8AC3E}">
        <p14:creationId xmlns:p14="http://schemas.microsoft.com/office/powerpoint/2010/main" val="2575465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8382000" cy="1797049"/>
          </a:xfrm>
        </p:spPr>
        <p:txBody>
          <a:bodyPr>
            <a:noAutofit/>
          </a:bodyPr>
          <a:lstStyle/>
          <a:p>
            <a:r>
              <a:rPr lang="en-US" sz="6600" dirty="0" smtClean="0"/>
              <a:t>PVAAS </a:t>
            </a:r>
            <a:br>
              <a:rPr lang="en-US" sz="6600" dirty="0" smtClean="0"/>
            </a:br>
            <a:r>
              <a:rPr lang="en-US" sz="6600" dirty="0" smtClean="0"/>
              <a:t>Growth </a:t>
            </a:r>
            <a:br>
              <a:rPr lang="en-US" sz="6600" dirty="0" smtClean="0"/>
            </a:br>
            <a:r>
              <a:rPr lang="en-US" sz="6600" dirty="0" smtClean="0"/>
              <a:t>Data</a:t>
            </a:r>
            <a:endParaRPr lang="en-US" sz="6600"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35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846138"/>
            <a:ext cx="4648200" cy="5229225"/>
          </a:xfrm>
          <a:prstGeom prst="rect">
            <a:avLst/>
          </a:prstGeom>
        </p:spPr>
      </p:pic>
    </p:spTree>
    <p:extLst>
      <p:ext uri="{BB962C8B-B14F-4D97-AF65-F5344CB8AC3E}">
        <p14:creationId xmlns:p14="http://schemas.microsoft.com/office/powerpoint/2010/main" val="2271473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District Wide Growth </a:t>
            </a:r>
            <a:r>
              <a:rPr lang="en-US" b="1" dirty="0"/>
              <a:t>Data </a:t>
            </a:r>
            <a:r>
              <a:rPr lang="en-US" b="1" dirty="0" smtClean="0"/>
              <a:t/>
            </a:r>
            <a:br>
              <a:rPr lang="en-US" b="1" dirty="0" smtClean="0"/>
            </a:br>
            <a:r>
              <a:rPr lang="en-US" b="1" dirty="0" smtClean="0"/>
              <a:t>3-Year </a:t>
            </a:r>
            <a:r>
              <a:rPr lang="en-US" b="1" dirty="0"/>
              <a:t>Measure by Standards </a:t>
            </a:r>
            <a:r>
              <a:rPr lang="en-US" b="1" dirty="0" smtClean="0"/>
              <a:t>Group</a:t>
            </a:r>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36</a:t>
            </a:fld>
            <a:endParaRPr lang="en-US" dirty="0"/>
          </a:p>
        </p:txBody>
      </p:sp>
      <p:pic>
        <p:nvPicPr>
          <p:cNvPr id="8" name="Picture 7"/>
          <p:cNvPicPr>
            <a:picLocks noChangeAspect="1"/>
          </p:cNvPicPr>
          <p:nvPr/>
        </p:nvPicPr>
        <p:blipFill>
          <a:blip r:embed="rId2"/>
          <a:stretch>
            <a:fillRect/>
          </a:stretch>
        </p:blipFill>
        <p:spPr>
          <a:xfrm>
            <a:off x="423862" y="4343400"/>
            <a:ext cx="8324850" cy="1819275"/>
          </a:xfrm>
          <a:prstGeom prst="rect">
            <a:avLst/>
          </a:prstGeom>
        </p:spPr>
      </p:pic>
      <p:pic>
        <p:nvPicPr>
          <p:cNvPr id="3" name="Picture 2"/>
          <p:cNvPicPr>
            <a:picLocks noChangeAspect="1"/>
          </p:cNvPicPr>
          <p:nvPr/>
        </p:nvPicPr>
        <p:blipFill>
          <a:blip r:embed="rId3"/>
          <a:stretch>
            <a:fillRect/>
          </a:stretch>
        </p:blipFill>
        <p:spPr>
          <a:xfrm>
            <a:off x="1143000" y="1752600"/>
            <a:ext cx="6420507" cy="2057400"/>
          </a:xfrm>
          <a:prstGeom prst="rect">
            <a:avLst/>
          </a:prstGeom>
        </p:spPr>
      </p:pic>
    </p:spTree>
    <p:extLst>
      <p:ext uri="{BB962C8B-B14F-4D97-AF65-F5344CB8AC3E}">
        <p14:creationId xmlns:p14="http://schemas.microsoft.com/office/powerpoint/2010/main" val="3538453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37</a:t>
            </a:fld>
            <a:endParaRPr lang="en-US" dirty="0"/>
          </a:p>
        </p:txBody>
      </p:sp>
      <p:pic>
        <p:nvPicPr>
          <p:cNvPr id="6" name="Picture 5"/>
          <p:cNvPicPr>
            <a:picLocks noChangeAspect="1"/>
          </p:cNvPicPr>
          <p:nvPr/>
        </p:nvPicPr>
        <p:blipFill>
          <a:blip r:embed="rId2"/>
          <a:stretch>
            <a:fillRect/>
          </a:stretch>
        </p:blipFill>
        <p:spPr>
          <a:xfrm>
            <a:off x="423862" y="4343400"/>
            <a:ext cx="8324850" cy="1819275"/>
          </a:xfrm>
          <a:prstGeom prst="rect">
            <a:avLst/>
          </a:prstGeom>
        </p:spPr>
      </p:pic>
      <p:pic>
        <p:nvPicPr>
          <p:cNvPr id="2" name="Picture 1"/>
          <p:cNvPicPr>
            <a:picLocks noChangeAspect="1"/>
          </p:cNvPicPr>
          <p:nvPr/>
        </p:nvPicPr>
        <p:blipFill>
          <a:blip r:embed="rId3"/>
          <a:stretch>
            <a:fillRect/>
          </a:stretch>
        </p:blipFill>
        <p:spPr>
          <a:xfrm>
            <a:off x="277906" y="381000"/>
            <a:ext cx="8866094" cy="3505200"/>
          </a:xfrm>
          <a:prstGeom prst="rect">
            <a:avLst/>
          </a:prstGeom>
        </p:spPr>
      </p:pic>
    </p:spTree>
    <p:extLst>
      <p:ext uri="{BB962C8B-B14F-4D97-AF65-F5344CB8AC3E}">
        <p14:creationId xmlns:p14="http://schemas.microsoft.com/office/powerpoint/2010/main" val="153736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222"/>
            <a:ext cx="8229600" cy="1143000"/>
          </a:xfrm>
        </p:spPr>
        <p:txBody>
          <a:bodyPr>
            <a:normAutofit fontScale="90000"/>
          </a:bodyPr>
          <a:lstStyle/>
          <a:p>
            <a:r>
              <a:rPr lang="en-US" sz="3600" dirty="0" smtClean="0"/>
              <a:t>PSSA PVAAS Comparison 2013-14 to 2014-15</a:t>
            </a:r>
            <a:endParaRPr lang="en-US" sz="3600"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79368600"/>
              </p:ext>
            </p:extLst>
          </p:nvPr>
        </p:nvGraphicFramePr>
        <p:xfrm>
          <a:off x="164190" y="636754"/>
          <a:ext cx="8818266" cy="3634740"/>
        </p:xfrm>
        <a:graphic>
          <a:graphicData uri="http://schemas.openxmlformats.org/drawingml/2006/table">
            <a:tbl>
              <a:tblPr firstRow="1" firstCol="1" bandRow="1">
                <a:tableStyleId>{5C22544A-7EE6-4342-B048-85BDC9FD1C3A}</a:tableStyleId>
              </a:tblPr>
              <a:tblGrid>
                <a:gridCol w="1742133"/>
                <a:gridCol w="1229520"/>
                <a:gridCol w="1492733"/>
                <a:gridCol w="1492733"/>
                <a:gridCol w="1493653"/>
                <a:gridCol w="1367494"/>
              </a:tblGrid>
              <a:tr h="472440">
                <a:tc>
                  <a:txBody>
                    <a:bodyPr/>
                    <a:lstStyle/>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Grade 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Grade 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Grade 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Grade 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Grade 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Math 13-14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.8 LB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-1.7 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6.7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-5.2 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.5 LB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Math 14-15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 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-0.0 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6.2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-2.4</a:t>
                      </a:r>
                      <a:r>
                        <a:rPr lang="en-US" sz="1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-1.2R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r>
              <a:tr h="93194">
                <a:tc>
                  <a:txBody>
                    <a:bodyPr/>
                    <a:lstStyle/>
                    <a:p>
                      <a:pPr marL="0" marR="0" algn="ctr">
                        <a:lnSpc>
                          <a:spcPct val="150000"/>
                        </a:lnSpc>
                        <a:spcBef>
                          <a:spcPts val="0"/>
                        </a:spcBef>
                        <a:spcAft>
                          <a:spcPts val="0"/>
                        </a:spcAft>
                      </a:pP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Reading 13-14*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.3 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1.7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3.9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-2.9 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-1.1 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ELA 14-15*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-1.7 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-.3 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2.2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-4.5 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-.2 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r h="100814">
                <a:tc>
                  <a:txBody>
                    <a:bodyPr/>
                    <a:lstStyle/>
                    <a:p>
                      <a:pPr marL="0" marR="0" algn="ctr">
                        <a:lnSpc>
                          <a:spcPct val="150000"/>
                        </a:lnSpc>
                        <a:spcBef>
                          <a:spcPts val="0"/>
                        </a:spcBef>
                        <a:spcAft>
                          <a:spcPts val="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Science 13-14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20.8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16.7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Science 14-15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11.3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17.6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r>
            </a:tbl>
          </a:graphicData>
        </a:graphic>
      </p:graphicFrame>
      <p:sp>
        <p:nvSpPr>
          <p:cNvPr id="6" name="TextBox 5"/>
          <p:cNvSpPr txBox="1"/>
          <p:nvPr/>
        </p:nvSpPr>
        <p:spPr>
          <a:xfrm>
            <a:off x="133017" y="4462450"/>
            <a:ext cx="8877966" cy="338554"/>
          </a:xfrm>
          <a:prstGeom prst="rect">
            <a:avLst/>
          </a:prstGeom>
          <a:noFill/>
        </p:spPr>
        <p:txBody>
          <a:bodyPr wrap="square" rtlCol="0">
            <a:spAutoFit/>
          </a:bodyPr>
          <a:lstStyle/>
          <a:p>
            <a:pPr algn="l"/>
            <a:r>
              <a:rPr lang="en-US" sz="1600" dirty="0" smtClean="0">
                <a:solidFill>
                  <a:schemeClr val="tx1"/>
                </a:solidFill>
              </a:rPr>
              <a:t>* Starting in 2014-15 the ELA assessment replaced the reading and writing assessments.</a:t>
            </a:r>
          </a:p>
        </p:txBody>
      </p:sp>
      <p:pic>
        <p:nvPicPr>
          <p:cNvPr id="7" name="Picture 6"/>
          <p:cNvPicPr>
            <a:picLocks noChangeAspect="1"/>
          </p:cNvPicPr>
          <p:nvPr/>
        </p:nvPicPr>
        <p:blipFill>
          <a:blip r:embed="rId3"/>
          <a:stretch>
            <a:fillRect/>
          </a:stretch>
        </p:blipFill>
        <p:spPr>
          <a:xfrm>
            <a:off x="685800" y="5181600"/>
            <a:ext cx="7610475" cy="1743075"/>
          </a:xfrm>
          <a:prstGeom prst="rect">
            <a:avLst/>
          </a:prstGeom>
        </p:spPr>
      </p:pic>
    </p:spTree>
    <p:extLst>
      <p:ext uri="{BB962C8B-B14F-4D97-AF65-F5344CB8AC3E}">
        <p14:creationId xmlns:p14="http://schemas.microsoft.com/office/powerpoint/2010/main" val="4038070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166"/>
            <a:ext cx="8458200" cy="1143000"/>
          </a:xfrm>
        </p:spPr>
        <p:txBody>
          <a:bodyPr>
            <a:normAutofit fontScale="90000"/>
          </a:bodyPr>
          <a:lstStyle/>
          <a:p>
            <a:r>
              <a:rPr lang="en-US" sz="3600" dirty="0" smtClean="0"/>
              <a:t>Keystone PVAAS Comparison 2013-14 to 2014-15</a:t>
            </a:r>
            <a:endParaRPr lang="en-US" sz="3600"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38452581"/>
              </p:ext>
            </p:extLst>
          </p:nvPr>
        </p:nvGraphicFramePr>
        <p:xfrm>
          <a:off x="1676400" y="1396630"/>
          <a:ext cx="5628333" cy="3558540"/>
        </p:xfrm>
        <a:graphic>
          <a:graphicData uri="http://schemas.openxmlformats.org/drawingml/2006/table">
            <a:tbl>
              <a:tblPr firstRow="1" firstCol="1" bandRow="1">
                <a:tableStyleId>{5C22544A-7EE6-4342-B048-85BDC9FD1C3A}</a:tableStyleId>
              </a:tblPr>
              <a:tblGrid>
                <a:gridCol w="2933671"/>
                <a:gridCol w="2694662"/>
              </a:tblGrid>
              <a:tr h="472440">
                <a:tc>
                  <a:txBody>
                    <a:bodyPr/>
                    <a:lstStyle/>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Secondary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Algebra I 13-14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10.3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Algebra I 14-15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12.6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r>
              <a:tr h="93194">
                <a:tc>
                  <a:txBody>
                    <a:bodyPr/>
                    <a:lstStyle/>
                    <a:p>
                      <a:pPr marL="0" marR="0" algn="ctr">
                        <a:lnSpc>
                          <a:spcPct val="150000"/>
                        </a:lnSpc>
                        <a:spcBef>
                          <a:spcPts val="0"/>
                        </a:spcBef>
                        <a:spcAft>
                          <a:spcPts val="0"/>
                        </a:spcAft>
                      </a:pP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Literature 13-14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7.4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Literature 14-15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1.7 LB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tr>
              <a:tr h="100814">
                <a:tc>
                  <a:txBody>
                    <a:bodyPr/>
                    <a:lstStyle/>
                    <a:p>
                      <a:pPr marL="0" marR="0" algn="ctr">
                        <a:lnSpc>
                          <a:spcPct val="150000"/>
                        </a:lnSpc>
                        <a:spcBef>
                          <a:spcPts val="0"/>
                        </a:spcBef>
                        <a:spcAft>
                          <a:spcPts val="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Biology 13-14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7.4 </a:t>
                      </a:r>
                      <a:r>
                        <a:rPr lang="en-US" sz="1800" dirty="0">
                          <a:effectLst/>
                          <a:latin typeface="Times New Roman" panose="02020603050405020304" pitchFamily="18" charset="0"/>
                          <a:cs typeface="Times New Roman" panose="02020603050405020304" pitchFamily="18" charset="0"/>
                        </a:rPr>
                        <a:t>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r>
              <a:tr h="472440">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Biology 14-15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8.9 DB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70C0"/>
                    </a:solidFill>
                  </a:tcPr>
                </a:tc>
              </a:tr>
            </a:tbl>
          </a:graphicData>
        </a:graphic>
      </p:graphicFrame>
      <p:pic>
        <p:nvPicPr>
          <p:cNvPr id="3" name="Picture 2"/>
          <p:cNvPicPr>
            <a:picLocks noChangeAspect="1"/>
          </p:cNvPicPr>
          <p:nvPr/>
        </p:nvPicPr>
        <p:blipFill>
          <a:blip r:embed="rId2"/>
          <a:stretch>
            <a:fillRect/>
          </a:stretch>
        </p:blipFill>
        <p:spPr>
          <a:xfrm>
            <a:off x="491836" y="5114925"/>
            <a:ext cx="7610475" cy="1743075"/>
          </a:xfrm>
          <a:prstGeom prst="rect">
            <a:avLst/>
          </a:prstGeom>
        </p:spPr>
      </p:pic>
    </p:spTree>
    <p:extLst>
      <p:ext uri="{BB962C8B-B14F-4D97-AF65-F5344CB8AC3E}">
        <p14:creationId xmlns:p14="http://schemas.microsoft.com/office/powerpoint/2010/main" val="3981542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a:t>
            </a:fld>
            <a:endParaRPr lang="en-US" dirty="0"/>
          </a:p>
        </p:txBody>
      </p:sp>
      <p:pic>
        <p:nvPicPr>
          <p:cNvPr id="5" name="Picture 4"/>
          <p:cNvPicPr>
            <a:picLocks noChangeAspect="1"/>
          </p:cNvPicPr>
          <p:nvPr/>
        </p:nvPicPr>
        <p:blipFill>
          <a:blip r:embed="rId2"/>
          <a:stretch>
            <a:fillRect/>
          </a:stretch>
        </p:blipFill>
        <p:spPr>
          <a:xfrm>
            <a:off x="228600" y="162832"/>
            <a:ext cx="8764601" cy="6531429"/>
          </a:xfrm>
          <a:prstGeom prst="rect">
            <a:avLst/>
          </a:prstGeom>
        </p:spPr>
      </p:pic>
    </p:spTree>
    <p:extLst>
      <p:ext uri="{BB962C8B-B14F-4D97-AF65-F5344CB8AC3E}">
        <p14:creationId xmlns:p14="http://schemas.microsoft.com/office/powerpoint/2010/main" val="1045328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lvl="0"/>
            <a:r>
              <a:rPr lang="en-US" altLang="en-US" b="1" dirty="0">
                <a:solidFill>
                  <a:srgbClr val="000000"/>
                </a:solidFill>
                <a:latin typeface="Arial" pitchFamily="34" charset="0"/>
                <a:ea typeface="Times New Roman" pitchFamily="18" charset="0"/>
                <a:cs typeface="Arial" pitchFamily="34" charset="0"/>
              </a:rPr>
              <a:t>PVAAS Growth </a:t>
            </a:r>
            <a:r>
              <a:rPr lang="en-US" altLang="en-US" b="1" dirty="0" smtClean="0">
                <a:solidFill>
                  <a:srgbClr val="000000"/>
                </a:solidFill>
                <a:latin typeface="Arial" pitchFamily="34" charset="0"/>
                <a:ea typeface="Times New Roman" pitchFamily="18" charset="0"/>
                <a:cs typeface="Arial" pitchFamily="34" charset="0"/>
              </a:rPr>
              <a:t>Data</a:t>
            </a:r>
            <a:br>
              <a:rPr lang="en-US" altLang="en-US" b="1" dirty="0" smtClean="0">
                <a:solidFill>
                  <a:srgbClr val="000000"/>
                </a:solidFill>
                <a:latin typeface="Arial" pitchFamily="34" charset="0"/>
                <a:ea typeface="Times New Roman" pitchFamily="18" charset="0"/>
                <a:cs typeface="Arial" pitchFamily="34" charset="0"/>
              </a:rPr>
            </a:br>
            <a:r>
              <a:rPr lang="en-US" altLang="en-US" b="1" dirty="0" smtClean="0">
                <a:solidFill>
                  <a:srgbClr val="000000"/>
                </a:solidFill>
                <a:latin typeface="Arial" pitchFamily="34" charset="0"/>
                <a:ea typeface="Times New Roman" pitchFamily="18" charset="0"/>
                <a:cs typeface="Arial" pitchFamily="34" charset="0"/>
              </a:rPr>
              <a:t>Secondary</a:t>
            </a:r>
            <a:r>
              <a:rPr lang="en-US" altLang="en-US" sz="800" dirty="0">
                <a:latin typeface="Arial" pitchFamily="34" charset="0"/>
                <a:cs typeface="Arial" pitchFamily="34" charset="0"/>
              </a:rPr>
              <a:t/>
            </a:r>
            <a:br>
              <a:rPr lang="en-US" altLang="en-US" sz="800" dirty="0">
                <a:latin typeface="Arial" pitchFamily="34" charset="0"/>
                <a:cs typeface="Arial" pitchFamily="34" charset="0"/>
              </a:rPr>
            </a:br>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40</a:t>
            </a:fld>
            <a:endParaRPr lang="en-US" dirty="0"/>
          </a:p>
        </p:txBody>
      </p:sp>
      <p:pic>
        <p:nvPicPr>
          <p:cNvPr id="3" name="Picture 2"/>
          <p:cNvPicPr>
            <a:picLocks noChangeAspect="1"/>
          </p:cNvPicPr>
          <p:nvPr/>
        </p:nvPicPr>
        <p:blipFill>
          <a:blip r:embed="rId3"/>
          <a:stretch>
            <a:fillRect/>
          </a:stretch>
        </p:blipFill>
        <p:spPr>
          <a:xfrm>
            <a:off x="68202" y="1600200"/>
            <a:ext cx="9036170" cy="2286000"/>
          </a:xfrm>
          <a:prstGeom prst="rect">
            <a:avLst/>
          </a:prstGeom>
        </p:spPr>
      </p:pic>
      <p:pic>
        <p:nvPicPr>
          <p:cNvPr id="8" name="Picture 7"/>
          <p:cNvPicPr>
            <a:picLocks noChangeAspect="1"/>
          </p:cNvPicPr>
          <p:nvPr/>
        </p:nvPicPr>
        <p:blipFill>
          <a:blip r:embed="rId4"/>
          <a:stretch>
            <a:fillRect/>
          </a:stretch>
        </p:blipFill>
        <p:spPr>
          <a:xfrm>
            <a:off x="423862" y="4343400"/>
            <a:ext cx="8324850" cy="1819275"/>
          </a:xfrm>
          <a:prstGeom prst="rect">
            <a:avLst/>
          </a:prstGeom>
        </p:spPr>
      </p:pic>
      <p:sp>
        <p:nvSpPr>
          <p:cNvPr id="6" name="Rectangle 5"/>
          <p:cNvSpPr/>
          <p:nvPr/>
        </p:nvSpPr>
        <p:spPr>
          <a:xfrm>
            <a:off x="4267200" y="1752600"/>
            <a:ext cx="2057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smtClean="0">
                <a:solidFill>
                  <a:sysClr val="windowText" lastClr="000000"/>
                </a:solidFill>
              </a:rPr>
              <a:t>English Language Arts</a:t>
            </a:r>
            <a:endParaRPr lang="en-US" sz="1600" b="0" dirty="0">
              <a:solidFill>
                <a:sysClr val="windowText" lastClr="000000"/>
              </a:solidFill>
            </a:endParaRPr>
          </a:p>
        </p:txBody>
      </p:sp>
    </p:spTree>
    <p:extLst>
      <p:ext uri="{BB962C8B-B14F-4D97-AF65-F5344CB8AC3E}">
        <p14:creationId xmlns:p14="http://schemas.microsoft.com/office/powerpoint/2010/main" val="365351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949"/>
            <a:ext cx="8229600" cy="1143000"/>
          </a:xfrm>
        </p:spPr>
        <p:txBody>
          <a:bodyPr>
            <a:normAutofit fontScale="90000"/>
          </a:bodyPr>
          <a:lstStyle/>
          <a:p>
            <a:pPr lvl="0"/>
            <a:r>
              <a:rPr lang="en-US" altLang="en-US" b="1" dirty="0">
                <a:solidFill>
                  <a:srgbClr val="000000"/>
                </a:solidFill>
                <a:latin typeface="Arial" pitchFamily="34" charset="0"/>
                <a:ea typeface="Times New Roman" pitchFamily="18" charset="0"/>
                <a:cs typeface="Arial" pitchFamily="34" charset="0"/>
              </a:rPr>
              <a:t>PVAAS Growth </a:t>
            </a:r>
            <a:r>
              <a:rPr lang="en-US" altLang="en-US" b="1" dirty="0" smtClean="0">
                <a:solidFill>
                  <a:srgbClr val="000000"/>
                </a:solidFill>
                <a:latin typeface="Arial" pitchFamily="34" charset="0"/>
                <a:ea typeface="Times New Roman" pitchFamily="18" charset="0"/>
                <a:cs typeface="Arial" pitchFamily="34" charset="0"/>
              </a:rPr>
              <a:t>Data</a:t>
            </a:r>
            <a:br>
              <a:rPr lang="en-US" altLang="en-US" b="1" dirty="0" smtClean="0">
                <a:solidFill>
                  <a:srgbClr val="000000"/>
                </a:solidFill>
                <a:latin typeface="Arial" pitchFamily="34" charset="0"/>
                <a:ea typeface="Times New Roman" pitchFamily="18" charset="0"/>
                <a:cs typeface="Arial" pitchFamily="34" charset="0"/>
              </a:rPr>
            </a:br>
            <a:r>
              <a:rPr lang="en-US" altLang="en-US" b="1" dirty="0" smtClean="0">
                <a:solidFill>
                  <a:srgbClr val="000000"/>
                </a:solidFill>
                <a:latin typeface="Arial" pitchFamily="34" charset="0"/>
                <a:ea typeface="Times New Roman" pitchFamily="18" charset="0"/>
                <a:cs typeface="Arial" pitchFamily="34" charset="0"/>
              </a:rPr>
              <a:t>Elementary</a:t>
            </a:r>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41</a:t>
            </a:fld>
            <a:endParaRPr lang="en-US" dirty="0"/>
          </a:p>
        </p:txBody>
      </p:sp>
      <p:pic>
        <p:nvPicPr>
          <p:cNvPr id="6" name="Picture 5"/>
          <p:cNvPicPr>
            <a:picLocks noChangeAspect="1"/>
          </p:cNvPicPr>
          <p:nvPr/>
        </p:nvPicPr>
        <p:blipFill>
          <a:blip r:embed="rId3"/>
          <a:stretch>
            <a:fillRect/>
          </a:stretch>
        </p:blipFill>
        <p:spPr>
          <a:xfrm>
            <a:off x="0" y="1290674"/>
            <a:ext cx="8922802" cy="2747926"/>
          </a:xfrm>
          <a:prstGeom prst="rect">
            <a:avLst/>
          </a:prstGeom>
        </p:spPr>
      </p:pic>
      <p:pic>
        <p:nvPicPr>
          <p:cNvPr id="8" name="Picture 7"/>
          <p:cNvPicPr>
            <a:picLocks noChangeAspect="1"/>
          </p:cNvPicPr>
          <p:nvPr/>
        </p:nvPicPr>
        <p:blipFill>
          <a:blip r:embed="rId4"/>
          <a:stretch>
            <a:fillRect/>
          </a:stretch>
        </p:blipFill>
        <p:spPr>
          <a:xfrm>
            <a:off x="423862" y="4343400"/>
            <a:ext cx="8324850" cy="1819275"/>
          </a:xfrm>
          <a:prstGeom prst="rect">
            <a:avLst/>
          </a:prstGeom>
        </p:spPr>
      </p:pic>
      <p:sp>
        <p:nvSpPr>
          <p:cNvPr id="3" name="Rectangle 2"/>
          <p:cNvSpPr/>
          <p:nvPr/>
        </p:nvSpPr>
        <p:spPr>
          <a:xfrm>
            <a:off x="4800600" y="1463748"/>
            <a:ext cx="2819400" cy="212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smtClean="0">
                <a:solidFill>
                  <a:sysClr val="windowText" lastClr="000000"/>
                </a:solidFill>
              </a:rPr>
              <a:t>English Language Arts</a:t>
            </a:r>
            <a:endParaRPr lang="en-US" sz="1600" b="0" dirty="0">
              <a:solidFill>
                <a:sysClr val="windowText" lastClr="000000"/>
              </a:solidFill>
            </a:endParaRPr>
          </a:p>
        </p:txBody>
      </p:sp>
    </p:spTree>
    <p:extLst>
      <p:ext uri="{BB962C8B-B14F-4D97-AF65-F5344CB8AC3E}">
        <p14:creationId xmlns:p14="http://schemas.microsoft.com/office/powerpoint/2010/main" val="10110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Advanced Placement </a:t>
            </a:r>
            <a:endParaRPr lang="en-US" b="1"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42</a:t>
            </a:fld>
            <a:endParaRPr lang="en-US" dirty="0"/>
          </a:p>
        </p:txBody>
      </p:sp>
      <p:pic>
        <p:nvPicPr>
          <p:cNvPr id="5" name="Picture 4"/>
          <p:cNvPicPr>
            <a:picLocks noChangeAspect="1"/>
          </p:cNvPicPr>
          <p:nvPr/>
        </p:nvPicPr>
        <p:blipFill>
          <a:blip r:embed="rId2"/>
          <a:stretch>
            <a:fillRect/>
          </a:stretch>
        </p:blipFill>
        <p:spPr>
          <a:xfrm>
            <a:off x="869764" y="1417638"/>
            <a:ext cx="7404472" cy="4480242"/>
          </a:xfrm>
          <a:prstGeom prst="rect">
            <a:avLst/>
          </a:prstGeom>
        </p:spPr>
      </p:pic>
    </p:spTree>
    <p:extLst>
      <p:ext uri="{BB962C8B-B14F-4D97-AF65-F5344CB8AC3E}">
        <p14:creationId xmlns:p14="http://schemas.microsoft.com/office/powerpoint/2010/main" val="418072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729" y="76200"/>
            <a:ext cx="8229600" cy="1143000"/>
          </a:xfrm>
        </p:spPr>
        <p:txBody>
          <a:bodyPr/>
          <a:lstStyle/>
          <a:p>
            <a:r>
              <a:rPr lang="en-US" b="1" dirty="0" smtClean="0"/>
              <a:t>Advanced Placement</a:t>
            </a:r>
            <a:endParaRPr lang="en-US" b="1" dirty="0"/>
          </a:p>
        </p:txBody>
      </p:sp>
      <p:sp>
        <p:nvSpPr>
          <p:cNvPr id="4" name="Slide Number Placeholder 3"/>
          <p:cNvSpPr>
            <a:spLocks noGrp="1"/>
          </p:cNvSpPr>
          <p:nvPr>
            <p:ph type="sldNum" sz="quarter" idx="12"/>
          </p:nvPr>
        </p:nvSpPr>
        <p:spPr>
          <a:xfrm>
            <a:off x="6553200" y="6280151"/>
            <a:ext cx="2133600" cy="365125"/>
          </a:xfrm>
        </p:spPr>
        <p:txBody>
          <a:bodyPr/>
          <a:lstStyle/>
          <a:p>
            <a:pPr>
              <a:defRPr/>
            </a:pPr>
            <a:fld id="{0A77C546-CCB8-4687-ACE6-9A98B5FC4284}" type="slidenum">
              <a:rPr lang="en-US" smtClean="0"/>
              <a:pPr>
                <a:defRPr/>
              </a:pPr>
              <a:t>43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2230145"/>
              </p:ext>
            </p:extLst>
          </p:nvPr>
        </p:nvGraphicFramePr>
        <p:xfrm>
          <a:off x="-1447800" y="1143000"/>
          <a:ext cx="10363200" cy="53340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114800" y="6060501"/>
            <a:ext cx="3236371" cy="584775"/>
          </a:xfrm>
          <a:prstGeom prst="rect">
            <a:avLst/>
          </a:prstGeom>
          <a:solidFill>
            <a:schemeClr val="bg1"/>
          </a:solidFill>
        </p:spPr>
        <p:txBody>
          <a:bodyPr wrap="square" rtlCol="0">
            <a:spAutoFit/>
          </a:bodyPr>
          <a:lstStyle/>
          <a:p>
            <a:pPr algn="l"/>
            <a:r>
              <a:rPr lang="en-US" sz="1600" b="0" dirty="0" smtClean="0">
                <a:solidFill>
                  <a:schemeClr val="tx1">
                    <a:lumMod val="65000"/>
                    <a:lumOff val="35000"/>
                  </a:schemeClr>
                </a:solidFill>
              </a:rPr>
              <a:t>Number of Students Scoring a 3 or Higher</a:t>
            </a:r>
            <a:endParaRPr lang="en-US" sz="1600" b="0" dirty="0">
              <a:solidFill>
                <a:schemeClr val="tx1">
                  <a:lumMod val="65000"/>
                  <a:lumOff val="35000"/>
                </a:schemeClr>
              </a:solidFill>
            </a:endParaRPr>
          </a:p>
        </p:txBody>
      </p:sp>
      <p:sp>
        <p:nvSpPr>
          <p:cNvPr id="8" name="Rectangle 7"/>
          <p:cNvSpPr/>
          <p:nvPr/>
        </p:nvSpPr>
        <p:spPr>
          <a:xfrm>
            <a:off x="-1431758" y="5105400"/>
            <a:ext cx="211755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323850" y="5300954"/>
            <a:ext cx="361950" cy="247650"/>
          </a:xfrm>
          <a:prstGeom prst="rect">
            <a:avLst/>
          </a:prstGeom>
        </p:spPr>
      </p:pic>
      <p:pic>
        <p:nvPicPr>
          <p:cNvPr id="7" name="Picture 6"/>
          <p:cNvPicPr>
            <a:picLocks noChangeAspect="1"/>
          </p:cNvPicPr>
          <p:nvPr/>
        </p:nvPicPr>
        <p:blipFill>
          <a:blip r:embed="rId5"/>
          <a:stretch>
            <a:fillRect/>
          </a:stretch>
        </p:blipFill>
        <p:spPr>
          <a:xfrm>
            <a:off x="342900" y="5701004"/>
            <a:ext cx="323850" cy="152400"/>
          </a:xfrm>
          <a:prstGeom prst="rect">
            <a:avLst/>
          </a:prstGeom>
        </p:spPr>
      </p:pic>
    </p:spTree>
    <p:extLst>
      <p:ext uri="{BB962C8B-B14F-4D97-AF65-F5344CB8AC3E}">
        <p14:creationId xmlns:p14="http://schemas.microsoft.com/office/powerpoint/2010/main" val="3941782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44</a:t>
            </a:fld>
            <a:endParaRPr lang="en-US" dirty="0"/>
          </a:p>
        </p:txBody>
      </p:sp>
      <p:pic>
        <p:nvPicPr>
          <p:cNvPr id="6" name="Picture 5"/>
          <p:cNvPicPr>
            <a:picLocks noChangeAspect="1"/>
          </p:cNvPicPr>
          <p:nvPr/>
        </p:nvPicPr>
        <p:blipFill>
          <a:blip r:embed="rId3"/>
          <a:stretch>
            <a:fillRect/>
          </a:stretch>
        </p:blipFill>
        <p:spPr>
          <a:xfrm>
            <a:off x="893124" y="27992"/>
            <a:ext cx="6660201" cy="5562600"/>
          </a:xfrm>
          <a:prstGeom prst="rect">
            <a:avLst/>
          </a:prstGeom>
        </p:spPr>
      </p:pic>
      <p:pic>
        <p:nvPicPr>
          <p:cNvPr id="8" name="Picture 7"/>
          <p:cNvPicPr>
            <a:picLocks noChangeAspect="1"/>
          </p:cNvPicPr>
          <p:nvPr/>
        </p:nvPicPr>
        <p:blipFill>
          <a:blip r:embed="rId4"/>
          <a:stretch>
            <a:fillRect/>
          </a:stretch>
        </p:blipFill>
        <p:spPr>
          <a:xfrm>
            <a:off x="0" y="4978400"/>
            <a:ext cx="9184529" cy="1803400"/>
          </a:xfrm>
          <a:prstGeom prst="rect">
            <a:avLst/>
          </a:prstGeom>
        </p:spPr>
      </p:pic>
      <p:pic>
        <p:nvPicPr>
          <p:cNvPr id="9" name="Picture 8"/>
          <p:cNvPicPr>
            <a:picLocks noChangeAspect="1"/>
          </p:cNvPicPr>
          <p:nvPr/>
        </p:nvPicPr>
        <p:blipFill>
          <a:blip r:embed="rId5"/>
          <a:stretch>
            <a:fillRect/>
          </a:stretch>
        </p:blipFill>
        <p:spPr>
          <a:xfrm>
            <a:off x="7667625" y="1632080"/>
            <a:ext cx="1133475" cy="266700"/>
          </a:xfrm>
          <a:prstGeom prst="rect">
            <a:avLst/>
          </a:prstGeom>
        </p:spPr>
      </p:pic>
      <p:pic>
        <p:nvPicPr>
          <p:cNvPr id="10" name="Picture 9"/>
          <p:cNvPicPr>
            <a:picLocks noChangeAspect="1"/>
          </p:cNvPicPr>
          <p:nvPr/>
        </p:nvPicPr>
        <p:blipFill>
          <a:blip r:embed="rId6"/>
          <a:stretch>
            <a:fillRect/>
          </a:stretch>
        </p:blipFill>
        <p:spPr>
          <a:xfrm>
            <a:off x="7667625" y="1905000"/>
            <a:ext cx="1019175" cy="304800"/>
          </a:xfrm>
          <a:prstGeom prst="rect">
            <a:avLst/>
          </a:prstGeom>
        </p:spPr>
      </p:pic>
      <p:pic>
        <p:nvPicPr>
          <p:cNvPr id="11" name="Picture 10"/>
          <p:cNvPicPr>
            <a:picLocks noChangeAspect="1"/>
          </p:cNvPicPr>
          <p:nvPr/>
        </p:nvPicPr>
        <p:blipFill>
          <a:blip r:embed="rId7"/>
          <a:stretch>
            <a:fillRect/>
          </a:stretch>
        </p:blipFill>
        <p:spPr>
          <a:xfrm>
            <a:off x="7667625" y="2209800"/>
            <a:ext cx="638175" cy="285750"/>
          </a:xfrm>
          <a:prstGeom prst="rect">
            <a:avLst/>
          </a:prstGeom>
        </p:spPr>
      </p:pic>
    </p:spTree>
    <p:extLst>
      <p:ext uri="{BB962C8B-B14F-4D97-AF65-F5344CB8AC3E}">
        <p14:creationId xmlns:p14="http://schemas.microsoft.com/office/powerpoint/2010/main" val="4018281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Concurrent/Dual Enrollment Participation</a:t>
            </a:r>
            <a:endParaRPr lang="en-US" b="1"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45</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14164488"/>
              </p:ext>
            </p:extLst>
          </p:nvPr>
        </p:nvGraphicFramePr>
        <p:xfrm>
          <a:off x="-1981200" y="1417637"/>
          <a:ext cx="10515600" cy="53038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828800" y="6248400"/>
            <a:ext cx="2590800" cy="47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049816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15" y="152400"/>
            <a:ext cx="8229600" cy="1143000"/>
          </a:xfrm>
        </p:spPr>
        <p:txBody>
          <a:bodyPr>
            <a:noAutofit/>
          </a:bodyPr>
          <a:lstStyle/>
          <a:p>
            <a:r>
              <a:rPr lang="en-US" sz="4000" dirty="0" smtClean="0"/>
              <a:t>Extra-Curricular Activities</a:t>
            </a:r>
            <a:br>
              <a:rPr lang="en-US" sz="4000" dirty="0" smtClean="0"/>
            </a:br>
            <a:r>
              <a:rPr lang="en-US" sz="2400" dirty="0" smtClean="0"/>
              <a:t>Number of </a:t>
            </a:r>
            <a:r>
              <a:rPr lang="en-US" sz="2400" dirty="0"/>
              <a:t>S</a:t>
            </a:r>
            <a:r>
              <a:rPr lang="en-US" sz="2400" dirty="0" smtClean="0"/>
              <a:t>tudents Participating</a:t>
            </a:r>
            <a:endParaRPr lang="en-US" sz="4000"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48515346"/>
              </p:ext>
            </p:extLst>
          </p:nvPr>
        </p:nvGraphicFramePr>
        <p:xfrm>
          <a:off x="1505415" y="1828800"/>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sz="800" dirty="0" smtClean="0"/>
                    </a:p>
                    <a:p>
                      <a:pPr algn="ctr"/>
                      <a:r>
                        <a:rPr lang="en-US" dirty="0" smtClean="0"/>
                        <a:t>2014-15</a:t>
                      </a:r>
                      <a:endParaRPr lang="en-US" dirty="0"/>
                    </a:p>
                  </a:txBody>
                  <a:tcPr/>
                </a:tc>
                <a:tc>
                  <a:txBody>
                    <a:bodyPr/>
                    <a:lstStyle/>
                    <a:p>
                      <a:pPr lvl="0" algn="ctr"/>
                      <a:endParaRPr lang="en-US" sz="800" dirty="0" smtClean="0"/>
                    </a:p>
                    <a:p>
                      <a:pPr lvl="0" algn="ctr"/>
                      <a:r>
                        <a:rPr lang="en-US" dirty="0" smtClean="0"/>
                        <a:t>Sports</a:t>
                      </a:r>
                      <a:endParaRPr lang="en-US" dirty="0"/>
                    </a:p>
                  </a:txBody>
                  <a:tcPr/>
                </a:tc>
                <a:tc>
                  <a:txBody>
                    <a:bodyPr/>
                    <a:lstStyle/>
                    <a:p>
                      <a:pPr lvl="0" algn="ctr"/>
                      <a:r>
                        <a:rPr lang="en-US" dirty="0" smtClean="0"/>
                        <a:t>Music &amp;</a:t>
                      </a:r>
                      <a:r>
                        <a:rPr lang="en-US" baseline="0" dirty="0" smtClean="0"/>
                        <a:t> Theatre</a:t>
                      </a:r>
                      <a:endParaRPr lang="en-US" dirty="0"/>
                    </a:p>
                  </a:txBody>
                  <a:tcPr/>
                </a:tc>
                <a:tc>
                  <a:txBody>
                    <a:bodyPr/>
                    <a:lstStyle/>
                    <a:p>
                      <a:pPr lvl="0" algn="ctr"/>
                      <a:r>
                        <a:rPr lang="en-US" dirty="0" smtClean="0"/>
                        <a:t>Clubs &amp;</a:t>
                      </a:r>
                      <a:r>
                        <a:rPr lang="en-US" baseline="0" dirty="0" smtClean="0"/>
                        <a:t> Activities</a:t>
                      </a:r>
                      <a:endParaRPr lang="en-US" dirty="0"/>
                    </a:p>
                  </a:txBody>
                  <a:tcPr/>
                </a:tc>
              </a:tr>
              <a:tr h="370840">
                <a:tc>
                  <a:txBody>
                    <a:bodyPr/>
                    <a:lstStyle/>
                    <a:p>
                      <a:pPr algn="ctr"/>
                      <a:r>
                        <a:rPr lang="en-US" dirty="0" smtClean="0"/>
                        <a:t>Junior</a:t>
                      </a:r>
                      <a:r>
                        <a:rPr lang="en-US" baseline="0" dirty="0" smtClean="0"/>
                        <a:t> High</a:t>
                      </a:r>
                      <a:endParaRPr lang="en-US" dirty="0"/>
                    </a:p>
                  </a:txBody>
                  <a:tcPr/>
                </a:tc>
                <a:tc>
                  <a:txBody>
                    <a:bodyPr/>
                    <a:lstStyle/>
                    <a:p>
                      <a:pPr algn="ctr"/>
                      <a:r>
                        <a:rPr lang="en-US" dirty="0" smtClean="0"/>
                        <a:t>919</a:t>
                      </a:r>
                      <a:endParaRPr lang="en-US" dirty="0"/>
                    </a:p>
                  </a:txBody>
                  <a:tcPr/>
                </a:tc>
                <a:tc>
                  <a:txBody>
                    <a:bodyPr/>
                    <a:lstStyle/>
                    <a:p>
                      <a:pPr algn="ctr"/>
                      <a:r>
                        <a:rPr lang="en-US" dirty="0" smtClean="0"/>
                        <a:t>1010</a:t>
                      </a:r>
                      <a:endParaRPr lang="en-US" dirty="0"/>
                    </a:p>
                  </a:txBody>
                  <a:tcPr/>
                </a:tc>
                <a:tc>
                  <a:txBody>
                    <a:bodyPr/>
                    <a:lstStyle/>
                    <a:p>
                      <a:pPr algn="ctr"/>
                      <a:r>
                        <a:rPr lang="en-US" dirty="0" smtClean="0"/>
                        <a:t>2413</a:t>
                      </a:r>
                      <a:endParaRPr lang="en-US" dirty="0"/>
                    </a:p>
                  </a:txBody>
                  <a:tcPr/>
                </a:tc>
              </a:tr>
              <a:tr h="370840">
                <a:tc>
                  <a:txBody>
                    <a:bodyPr/>
                    <a:lstStyle/>
                    <a:p>
                      <a:pPr algn="ctr"/>
                      <a:r>
                        <a:rPr lang="en-US" dirty="0" smtClean="0"/>
                        <a:t>High</a:t>
                      </a:r>
                      <a:r>
                        <a:rPr lang="en-US" baseline="0" dirty="0" smtClean="0"/>
                        <a:t> School</a:t>
                      </a:r>
                      <a:endParaRPr lang="en-US" dirty="0"/>
                    </a:p>
                  </a:txBody>
                  <a:tcPr/>
                </a:tc>
                <a:tc>
                  <a:txBody>
                    <a:bodyPr/>
                    <a:lstStyle/>
                    <a:p>
                      <a:pPr algn="ctr"/>
                      <a:r>
                        <a:rPr lang="en-US" dirty="0" smtClean="0"/>
                        <a:t>775</a:t>
                      </a:r>
                      <a:endParaRPr lang="en-US" dirty="0"/>
                    </a:p>
                  </a:txBody>
                  <a:tcPr/>
                </a:tc>
                <a:tc>
                  <a:txBody>
                    <a:bodyPr/>
                    <a:lstStyle/>
                    <a:p>
                      <a:pPr algn="ctr"/>
                      <a:r>
                        <a:rPr lang="en-US" dirty="0" smtClean="0"/>
                        <a:t>576</a:t>
                      </a:r>
                      <a:endParaRPr lang="en-US" dirty="0"/>
                    </a:p>
                  </a:txBody>
                  <a:tcPr/>
                </a:tc>
                <a:tc>
                  <a:txBody>
                    <a:bodyPr/>
                    <a:lstStyle/>
                    <a:p>
                      <a:pPr algn="ctr"/>
                      <a:r>
                        <a:rPr lang="en-US" dirty="0" smtClean="0"/>
                        <a:t>694</a:t>
                      </a:r>
                      <a:endParaRPr lang="en-US" dirty="0"/>
                    </a:p>
                  </a:txBody>
                  <a:tcPr/>
                </a:tc>
              </a:tr>
              <a:tr h="370840">
                <a:tc>
                  <a:txBody>
                    <a:bodyPr/>
                    <a:lstStyle/>
                    <a:p>
                      <a:pPr algn="ctr"/>
                      <a:r>
                        <a:rPr lang="en-US" dirty="0" smtClean="0"/>
                        <a:t>Total</a:t>
                      </a:r>
                      <a:endParaRPr lang="en-US" dirty="0"/>
                    </a:p>
                  </a:txBody>
                  <a:tcPr/>
                </a:tc>
                <a:tc>
                  <a:txBody>
                    <a:bodyPr/>
                    <a:lstStyle/>
                    <a:p>
                      <a:pPr algn="ctr"/>
                      <a:r>
                        <a:rPr lang="en-US" dirty="0" smtClean="0"/>
                        <a:t>1694</a:t>
                      </a:r>
                      <a:endParaRPr lang="en-US" dirty="0"/>
                    </a:p>
                  </a:txBody>
                  <a:tcPr/>
                </a:tc>
                <a:tc>
                  <a:txBody>
                    <a:bodyPr/>
                    <a:lstStyle/>
                    <a:p>
                      <a:pPr algn="ctr"/>
                      <a:r>
                        <a:rPr lang="en-US" dirty="0" smtClean="0"/>
                        <a:t>1586</a:t>
                      </a:r>
                      <a:endParaRPr lang="en-US" dirty="0"/>
                    </a:p>
                  </a:txBody>
                  <a:tcPr/>
                </a:tc>
                <a:tc>
                  <a:txBody>
                    <a:bodyPr/>
                    <a:lstStyle/>
                    <a:p>
                      <a:pPr algn="ctr"/>
                      <a:r>
                        <a:rPr lang="en-US" dirty="0" smtClean="0"/>
                        <a:t>3107</a:t>
                      </a:r>
                      <a:endParaRPr lang="en-US" dirty="0"/>
                    </a:p>
                  </a:txBody>
                  <a:tcPr/>
                </a:tc>
              </a:tr>
            </a:tbl>
          </a:graphicData>
        </a:graphic>
      </p:graphicFrame>
      <p:sp>
        <p:nvSpPr>
          <p:cNvPr id="7" name="TextBox 6"/>
          <p:cNvSpPr txBox="1"/>
          <p:nvPr/>
        </p:nvSpPr>
        <p:spPr>
          <a:xfrm>
            <a:off x="1211794" y="3870295"/>
            <a:ext cx="6683240" cy="400110"/>
          </a:xfrm>
          <a:prstGeom prst="rect">
            <a:avLst/>
          </a:prstGeom>
          <a:noFill/>
        </p:spPr>
        <p:txBody>
          <a:bodyPr wrap="none" rtlCol="0">
            <a:spAutoFit/>
          </a:bodyPr>
          <a:lstStyle/>
          <a:p>
            <a:r>
              <a:rPr lang="en-US" sz="2000" b="0" dirty="0" smtClean="0">
                <a:solidFill>
                  <a:schemeClr val="tx1"/>
                </a:solidFill>
              </a:rPr>
              <a:t>Individual students may be involved in multiple activities.</a:t>
            </a:r>
            <a:endParaRPr lang="en-US" sz="2000" b="0" dirty="0">
              <a:solidFill>
                <a:schemeClr val="tx1"/>
              </a:solidFill>
            </a:endParaRPr>
          </a:p>
        </p:txBody>
      </p:sp>
    </p:spTree>
    <p:extLst>
      <p:ext uri="{BB962C8B-B14F-4D97-AF65-F5344CB8AC3E}">
        <p14:creationId xmlns:p14="http://schemas.microsoft.com/office/powerpoint/2010/main" val="1084904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Student Participation</a:t>
            </a:r>
            <a:br>
              <a:rPr lang="en-US" dirty="0" smtClean="0"/>
            </a:br>
            <a:r>
              <a:rPr lang="en-US" sz="3600" dirty="0" smtClean="0"/>
              <a:t>Two Year Comparison</a:t>
            </a:r>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32389367"/>
              </p:ext>
            </p:extLst>
          </p:nvPr>
        </p:nvGraphicFramePr>
        <p:xfrm>
          <a:off x="228600" y="312738"/>
          <a:ext cx="8458200" cy="6469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71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8615" y="152400"/>
            <a:ext cx="8229600" cy="1143000"/>
          </a:xfrm>
        </p:spPr>
        <p:txBody>
          <a:bodyPr>
            <a:noAutofit/>
          </a:bodyPr>
          <a:lstStyle/>
          <a:p>
            <a:r>
              <a:rPr lang="en-US" sz="4000" dirty="0" smtClean="0"/>
              <a:t>Extra-Curricular Activities</a:t>
            </a:r>
            <a:br>
              <a:rPr lang="en-US" sz="4000" dirty="0" smtClean="0"/>
            </a:br>
            <a:r>
              <a:rPr lang="en-US" sz="2400" dirty="0" smtClean="0"/>
              <a:t>Number of </a:t>
            </a:r>
            <a:r>
              <a:rPr lang="en-US" sz="2400" dirty="0"/>
              <a:t>S</a:t>
            </a:r>
            <a:r>
              <a:rPr lang="en-US" sz="2400" dirty="0" smtClean="0"/>
              <a:t>tudents Participating</a:t>
            </a:r>
            <a:endParaRPr lang="en-US" sz="4000"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65385383"/>
              </p:ext>
            </p:extLst>
          </p:nvPr>
        </p:nvGraphicFramePr>
        <p:xfrm>
          <a:off x="1524000" y="1397000"/>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sz="800" dirty="0" smtClean="0"/>
                    </a:p>
                    <a:p>
                      <a:pPr algn="ctr"/>
                      <a:r>
                        <a:rPr lang="en-US" dirty="0" smtClean="0"/>
                        <a:t>2014-15</a:t>
                      </a:r>
                      <a:endParaRPr lang="en-US" dirty="0"/>
                    </a:p>
                  </a:txBody>
                  <a:tcPr/>
                </a:tc>
                <a:tc>
                  <a:txBody>
                    <a:bodyPr/>
                    <a:lstStyle/>
                    <a:p>
                      <a:pPr lvl="0" algn="ctr"/>
                      <a:endParaRPr lang="en-US" sz="800" dirty="0" smtClean="0"/>
                    </a:p>
                    <a:p>
                      <a:pPr lvl="0" algn="ctr"/>
                      <a:r>
                        <a:rPr lang="en-US" dirty="0" smtClean="0"/>
                        <a:t>Sports</a:t>
                      </a:r>
                      <a:endParaRPr lang="en-US" dirty="0"/>
                    </a:p>
                  </a:txBody>
                  <a:tcPr/>
                </a:tc>
                <a:tc>
                  <a:txBody>
                    <a:bodyPr/>
                    <a:lstStyle/>
                    <a:p>
                      <a:pPr lvl="0" algn="ctr"/>
                      <a:r>
                        <a:rPr lang="en-US" dirty="0" smtClean="0"/>
                        <a:t>Music &amp;</a:t>
                      </a:r>
                      <a:r>
                        <a:rPr lang="en-US" baseline="0" dirty="0" smtClean="0"/>
                        <a:t> Theatre</a:t>
                      </a:r>
                      <a:endParaRPr lang="en-US" dirty="0"/>
                    </a:p>
                  </a:txBody>
                  <a:tcPr/>
                </a:tc>
                <a:tc>
                  <a:txBody>
                    <a:bodyPr/>
                    <a:lstStyle/>
                    <a:p>
                      <a:pPr lvl="0" algn="ctr"/>
                      <a:r>
                        <a:rPr lang="en-US" dirty="0" smtClean="0"/>
                        <a:t>Clubs &amp;</a:t>
                      </a:r>
                      <a:r>
                        <a:rPr lang="en-US" baseline="0" dirty="0" smtClean="0"/>
                        <a:t> Activities</a:t>
                      </a:r>
                      <a:endParaRPr lang="en-US" dirty="0"/>
                    </a:p>
                  </a:txBody>
                  <a:tcPr/>
                </a:tc>
              </a:tr>
              <a:tr h="370840">
                <a:tc>
                  <a:txBody>
                    <a:bodyPr/>
                    <a:lstStyle/>
                    <a:p>
                      <a:pPr algn="ctr"/>
                      <a:r>
                        <a:rPr lang="en-US" dirty="0" smtClean="0"/>
                        <a:t>Junior</a:t>
                      </a:r>
                      <a:r>
                        <a:rPr lang="en-US" baseline="0" dirty="0" smtClean="0"/>
                        <a:t> High</a:t>
                      </a:r>
                      <a:endParaRPr lang="en-US" dirty="0"/>
                    </a:p>
                  </a:txBody>
                  <a:tcPr/>
                </a:tc>
                <a:tc>
                  <a:txBody>
                    <a:bodyPr/>
                    <a:lstStyle/>
                    <a:p>
                      <a:pPr algn="ctr"/>
                      <a:r>
                        <a:rPr lang="en-US" dirty="0" smtClean="0"/>
                        <a:t>919</a:t>
                      </a:r>
                      <a:endParaRPr lang="en-US" dirty="0"/>
                    </a:p>
                  </a:txBody>
                  <a:tcPr/>
                </a:tc>
                <a:tc>
                  <a:txBody>
                    <a:bodyPr/>
                    <a:lstStyle/>
                    <a:p>
                      <a:pPr algn="ctr"/>
                      <a:r>
                        <a:rPr lang="en-US" dirty="0" smtClean="0"/>
                        <a:t>1010</a:t>
                      </a:r>
                      <a:endParaRPr lang="en-US" dirty="0"/>
                    </a:p>
                  </a:txBody>
                  <a:tcPr/>
                </a:tc>
                <a:tc>
                  <a:txBody>
                    <a:bodyPr/>
                    <a:lstStyle/>
                    <a:p>
                      <a:pPr algn="ctr"/>
                      <a:r>
                        <a:rPr lang="en-US" dirty="0" smtClean="0"/>
                        <a:t>2413</a:t>
                      </a:r>
                      <a:endParaRPr lang="en-US" dirty="0"/>
                    </a:p>
                  </a:txBody>
                  <a:tcPr/>
                </a:tc>
              </a:tr>
              <a:tr h="370840">
                <a:tc>
                  <a:txBody>
                    <a:bodyPr/>
                    <a:lstStyle/>
                    <a:p>
                      <a:pPr algn="ctr"/>
                      <a:r>
                        <a:rPr lang="en-US" dirty="0" smtClean="0"/>
                        <a:t>High</a:t>
                      </a:r>
                      <a:r>
                        <a:rPr lang="en-US" baseline="0" dirty="0" smtClean="0"/>
                        <a:t> School</a:t>
                      </a:r>
                      <a:endParaRPr lang="en-US" dirty="0"/>
                    </a:p>
                  </a:txBody>
                  <a:tcPr/>
                </a:tc>
                <a:tc>
                  <a:txBody>
                    <a:bodyPr/>
                    <a:lstStyle/>
                    <a:p>
                      <a:pPr algn="ctr"/>
                      <a:r>
                        <a:rPr lang="en-US" dirty="0" smtClean="0"/>
                        <a:t>775</a:t>
                      </a:r>
                      <a:endParaRPr lang="en-US" dirty="0"/>
                    </a:p>
                  </a:txBody>
                  <a:tcPr/>
                </a:tc>
                <a:tc>
                  <a:txBody>
                    <a:bodyPr/>
                    <a:lstStyle/>
                    <a:p>
                      <a:pPr algn="ctr"/>
                      <a:r>
                        <a:rPr lang="en-US" dirty="0" smtClean="0"/>
                        <a:t>576</a:t>
                      </a:r>
                      <a:endParaRPr lang="en-US" dirty="0"/>
                    </a:p>
                  </a:txBody>
                  <a:tcPr/>
                </a:tc>
                <a:tc>
                  <a:txBody>
                    <a:bodyPr/>
                    <a:lstStyle/>
                    <a:p>
                      <a:pPr algn="ctr"/>
                      <a:r>
                        <a:rPr lang="en-US" dirty="0" smtClean="0"/>
                        <a:t>694</a:t>
                      </a:r>
                      <a:endParaRPr lang="en-US" dirty="0"/>
                    </a:p>
                  </a:txBody>
                  <a:tcPr/>
                </a:tc>
              </a:tr>
              <a:tr h="370840">
                <a:tc>
                  <a:txBody>
                    <a:bodyPr/>
                    <a:lstStyle/>
                    <a:p>
                      <a:pPr algn="ctr"/>
                      <a:r>
                        <a:rPr lang="en-US" dirty="0" smtClean="0"/>
                        <a:t>Total</a:t>
                      </a:r>
                      <a:endParaRPr lang="en-US" dirty="0"/>
                    </a:p>
                  </a:txBody>
                  <a:tcPr/>
                </a:tc>
                <a:tc>
                  <a:txBody>
                    <a:bodyPr/>
                    <a:lstStyle/>
                    <a:p>
                      <a:pPr algn="ctr"/>
                      <a:r>
                        <a:rPr lang="en-US" dirty="0" smtClean="0"/>
                        <a:t>1694</a:t>
                      </a:r>
                      <a:endParaRPr lang="en-US" dirty="0"/>
                    </a:p>
                  </a:txBody>
                  <a:tcPr/>
                </a:tc>
                <a:tc>
                  <a:txBody>
                    <a:bodyPr/>
                    <a:lstStyle/>
                    <a:p>
                      <a:pPr algn="ctr"/>
                      <a:r>
                        <a:rPr lang="en-US" dirty="0" smtClean="0"/>
                        <a:t>1586</a:t>
                      </a:r>
                      <a:endParaRPr lang="en-US" dirty="0"/>
                    </a:p>
                  </a:txBody>
                  <a:tcPr/>
                </a:tc>
                <a:tc>
                  <a:txBody>
                    <a:bodyPr/>
                    <a:lstStyle/>
                    <a:p>
                      <a:pPr algn="ctr"/>
                      <a:r>
                        <a:rPr lang="en-US" dirty="0" smtClean="0"/>
                        <a:t>3107</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03123308"/>
              </p:ext>
            </p:extLst>
          </p:nvPr>
        </p:nvGraphicFramePr>
        <p:xfrm>
          <a:off x="1505415" y="3429000"/>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sz="800" dirty="0" smtClean="0"/>
                    </a:p>
                    <a:p>
                      <a:pPr algn="ctr"/>
                      <a:r>
                        <a:rPr lang="en-US" dirty="0" smtClean="0"/>
                        <a:t>2013-14</a:t>
                      </a:r>
                      <a:endParaRPr lang="en-US" dirty="0"/>
                    </a:p>
                  </a:txBody>
                  <a:tcPr/>
                </a:tc>
                <a:tc>
                  <a:txBody>
                    <a:bodyPr/>
                    <a:lstStyle/>
                    <a:p>
                      <a:pPr lvl="0" algn="ctr"/>
                      <a:endParaRPr lang="en-US" sz="800" dirty="0" smtClean="0"/>
                    </a:p>
                    <a:p>
                      <a:pPr lvl="0" algn="ctr"/>
                      <a:r>
                        <a:rPr lang="en-US" dirty="0" smtClean="0"/>
                        <a:t>Sports</a:t>
                      </a:r>
                      <a:endParaRPr lang="en-US" dirty="0"/>
                    </a:p>
                  </a:txBody>
                  <a:tcPr/>
                </a:tc>
                <a:tc>
                  <a:txBody>
                    <a:bodyPr/>
                    <a:lstStyle/>
                    <a:p>
                      <a:pPr lvl="0" algn="ctr"/>
                      <a:r>
                        <a:rPr lang="en-US" dirty="0" smtClean="0"/>
                        <a:t>Music &amp;</a:t>
                      </a:r>
                      <a:r>
                        <a:rPr lang="en-US" baseline="0" dirty="0" smtClean="0"/>
                        <a:t> Theatre</a:t>
                      </a:r>
                      <a:endParaRPr lang="en-US" dirty="0"/>
                    </a:p>
                  </a:txBody>
                  <a:tcPr/>
                </a:tc>
                <a:tc>
                  <a:txBody>
                    <a:bodyPr/>
                    <a:lstStyle/>
                    <a:p>
                      <a:pPr lvl="0" algn="ctr"/>
                      <a:r>
                        <a:rPr lang="en-US" dirty="0" smtClean="0"/>
                        <a:t>Clubs &amp;</a:t>
                      </a:r>
                      <a:r>
                        <a:rPr lang="en-US" baseline="0" dirty="0" smtClean="0"/>
                        <a:t> Activities</a:t>
                      </a:r>
                      <a:endParaRPr lang="en-US" dirty="0"/>
                    </a:p>
                  </a:txBody>
                  <a:tcPr/>
                </a:tc>
              </a:tr>
              <a:tr h="370840">
                <a:tc>
                  <a:txBody>
                    <a:bodyPr/>
                    <a:lstStyle/>
                    <a:p>
                      <a:pPr algn="ctr"/>
                      <a:r>
                        <a:rPr lang="en-US" dirty="0" smtClean="0"/>
                        <a:t>Junior</a:t>
                      </a:r>
                      <a:r>
                        <a:rPr lang="en-US" baseline="0" dirty="0" smtClean="0"/>
                        <a:t> High</a:t>
                      </a:r>
                      <a:endParaRPr lang="en-US" dirty="0"/>
                    </a:p>
                  </a:txBody>
                  <a:tcPr/>
                </a:tc>
                <a:tc>
                  <a:txBody>
                    <a:bodyPr/>
                    <a:lstStyle/>
                    <a:p>
                      <a:pPr algn="ctr"/>
                      <a:r>
                        <a:rPr lang="en-US" dirty="0" smtClean="0"/>
                        <a:t>888</a:t>
                      </a:r>
                      <a:endParaRPr lang="en-US" dirty="0"/>
                    </a:p>
                  </a:txBody>
                  <a:tcPr/>
                </a:tc>
                <a:tc>
                  <a:txBody>
                    <a:bodyPr/>
                    <a:lstStyle/>
                    <a:p>
                      <a:pPr algn="ctr"/>
                      <a:r>
                        <a:rPr lang="en-US" dirty="0" smtClean="0"/>
                        <a:t>1107</a:t>
                      </a:r>
                      <a:endParaRPr lang="en-US" dirty="0"/>
                    </a:p>
                  </a:txBody>
                  <a:tcPr/>
                </a:tc>
                <a:tc>
                  <a:txBody>
                    <a:bodyPr/>
                    <a:lstStyle/>
                    <a:p>
                      <a:pPr algn="ctr"/>
                      <a:r>
                        <a:rPr lang="en-US" dirty="0" smtClean="0"/>
                        <a:t>2933</a:t>
                      </a:r>
                      <a:endParaRPr lang="en-US" dirty="0"/>
                    </a:p>
                  </a:txBody>
                  <a:tcPr/>
                </a:tc>
              </a:tr>
              <a:tr h="370840">
                <a:tc>
                  <a:txBody>
                    <a:bodyPr/>
                    <a:lstStyle/>
                    <a:p>
                      <a:pPr algn="ctr"/>
                      <a:r>
                        <a:rPr lang="en-US" dirty="0" smtClean="0"/>
                        <a:t>High</a:t>
                      </a:r>
                      <a:r>
                        <a:rPr lang="en-US" baseline="0" dirty="0" smtClean="0"/>
                        <a:t> School</a:t>
                      </a:r>
                      <a:endParaRPr lang="en-US" dirty="0"/>
                    </a:p>
                  </a:txBody>
                  <a:tcPr/>
                </a:tc>
                <a:tc>
                  <a:txBody>
                    <a:bodyPr/>
                    <a:lstStyle/>
                    <a:p>
                      <a:pPr algn="ctr"/>
                      <a:r>
                        <a:rPr lang="en-US" dirty="0" smtClean="0"/>
                        <a:t>620</a:t>
                      </a:r>
                      <a:endParaRPr lang="en-US" dirty="0"/>
                    </a:p>
                  </a:txBody>
                  <a:tcPr/>
                </a:tc>
                <a:tc>
                  <a:txBody>
                    <a:bodyPr/>
                    <a:lstStyle/>
                    <a:p>
                      <a:pPr algn="ctr"/>
                      <a:r>
                        <a:rPr lang="en-US" dirty="0" smtClean="0"/>
                        <a:t>580</a:t>
                      </a:r>
                      <a:endParaRPr lang="en-US" dirty="0"/>
                    </a:p>
                  </a:txBody>
                  <a:tcPr/>
                </a:tc>
                <a:tc>
                  <a:txBody>
                    <a:bodyPr/>
                    <a:lstStyle/>
                    <a:p>
                      <a:pPr algn="ctr"/>
                      <a:r>
                        <a:rPr lang="en-US" dirty="0" smtClean="0"/>
                        <a:t>565</a:t>
                      </a:r>
                      <a:endParaRPr lang="en-US" dirty="0"/>
                    </a:p>
                  </a:txBody>
                  <a:tcPr/>
                </a:tc>
              </a:tr>
              <a:tr h="370840">
                <a:tc>
                  <a:txBody>
                    <a:bodyPr/>
                    <a:lstStyle/>
                    <a:p>
                      <a:pPr algn="ctr"/>
                      <a:r>
                        <a:rPr lang="en-US" dirty="0" smtClean="0"/>
                        <a:t>Total</a:t>
                      </a:r>
                      <a:endParaRPr lang="en-US" dirty="0"/>
                    </a:p>
                  </a:txBody>
                  <a:tcPr/>
                </a:tc>
                <a:tc>
                  <a:txBody>
                    <a:bodyPr/>
                    <a:lstStyle/>
                    <a:p>
                      <a:pPr algn="ctr"/>
                      <a:r>
                        <a:rPr lang="en-US" dirty="0" smtClean="0"/>
                        <a:t>1508</a:t>
                      </a:r>
                      <a:endParaRPr lang="en-US" dirty="0"/>
                    </a:p>
                  </a:txBody>
                  <a:tcPr/>
                </a:tc>
                <a:tc>
                  <a:txBody>
                    <a:bodyPr/>
                    <a:lstStyle/>
                    <a:p>
                      <a:pPr algn="ctr"/>
                      <a:r>
                        <a:rPr lang="en-US" dirty="0" smtClean="0"/>
                        <a:t>1687</a:t>
                      </a:r>
                      <a:endParaRPr lang="en-US" dirty="0"/>
                    </a:p>
                  </a:txBody>
                  <a:tcPr/>
                </a:tc>
                <a:tc>
                  <a:txBody>
                    <a:bodyPr/>
                    <a:lstStyle/>
                    <a:p>
                      <a:pPr algn="ctr"/>
                      <a:r>
                        <a:rPr lang="en-US" dirty="0" smtClean="0"/>
                        <a:t>3498</a:t>
                      </a:r>
                      <a:endParaRPr lang="en-US" dirty="0"/>
                    </a:p>
                  </a:txBody>
                  <a:tcPr/>
                </a:tc>
              </a:tr>
            </a:tbl>
          </a:graphicData>
        </a:graphic>
      </p:graphicFrame>
    </p:spTree>
    <p:extLst>
      <p:ext uri="{BB962C8B-B14F-4D97-AF65-F5344CB8AC3E}">
        <p14:creationId xmlns:p14="http://schemas.microsoft.com/office/powerpoint/2010/main" val="194756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do we do with this information…</a:t>
            </a:r>
            <a:endParaRPr lang="en-US" sz="3600" b="1" dirty="0"/>
          </a:p>
        </p:txBody>
      </p:sp>
      <p:sp>
        <p:nvSpPr>
          <p:cNvPr id="3" name="Content Placeholder 2"/>
          <p:cNvSpPr>
            <a:spLocks noGrp="1"/>
          </p:cNvSpPr>
          <p:nvPr>
            <p:ph idx="1"/>
          </p:nvPr>
        </p:nvSpPr>
        <p:spPr/>
        <p:txBody>
          <a:bodyPr/>
          <a:lstStyle/>
          <a:p>
            <a:r>
              <a:rPr lang="en-US" dirty="0" smtClean="0"/>
              <a:t>Data Retreat</a:t>
            </a:r>
          </a:p>
          <a:p>
            <a:pPr lvl="1"/>
            <a:r>
              <a:rPr lang="en-US" dirty="0" smtClean="0"/>
              <a:t>Building Action Plans</a:t>
            </a:r>
          </a:p>
          <a:p>
            <a:r>
              <a:rPr lang="en-US" dirty="0" smtClean="0"/>
              <a:t>Teachers’ PLC Meetings</a:t>
            </a:r>
          </a:p>
          <a:p>
            <a:r>
              <a:rPr lang="en-US" dirty="0" smtClean="0"/>
              <a:t>Decide on Professional Learning Needs</a:t>
            </a:r>
          </a:p>
          <a:p>
            <a:r>
              <a:rPr lang="en-US" dirty="0" smtClean="0"/>
              <a:t>Principal Collaboration Meetings</a:t>
            </a:r>
          </a:p>
          <a:p>
            <a:endParaRPr lang="en-US" dirty="0"/>
          </a:p>
        </p:txBody>
      </p:sp>
      <p:sp>
        <p:nvSpPr>
          <p:cNvPr id="4" name="Slide Number Placeholder 3"/>
          <p:cNvSpPr>
            <a:spLocks noGrp="1"/>
          </p:cNvSpPr>
          <p:nvPr>
            <p:ph type="sldNum" sz="quarter" idx="12"/>
          </p:nvPr>
        </p:nvSpPr>
        <p:spPr/>
        <p:txBody>
          <a:bodyPr/>
          <a:lstStyle/>
          <a:p>
            <a:pPr>
              <a:defRPr/>
            </a:pPr>
            <a:fld id="{0A77C546-CCB8-4687-ACE6-9A98B5FC4284}" type="slidenum">
              <a:rPr lang="en-US" smtClean="0"/>
              <a:pPr>
                <a:defRPr/>
              </a:pPr>
              <a:t>49</a:t>
            </a:fld>
            <a:endParaRPr lang="en-US" dirty="0"/>
          </a:p>
        </p:txBody>
      </p:sp>
      <p:sp>
        <p:nvSpPr>
          <p:cNvPr id="5" name="TextBox 4"/>
          <p:cNvSpPr txBox="1"/>
          <p:nvPr/>
        </p:nvSpPr>
        <p:spPr>
          <a:xfrm>
            <a:off x="1866900" y="4969252"/>
            <a:ext cx="5410200" cy="1569660"/>
          </a:xfrm>
          <a:prstGeom prst="rect">
            <a:avLst/>
          </a:prstGeom>
          <a:noFill/>
        </p:spPr>
        <p:txBody>
          <a:bodyPr wrap="square" rtlCol="0">
            <a:spAutoFit/>
          </a:bodyPr>
          <a:lstStyle/>
          <a:p>
            <a:r>
              <a:rPr lang="en-US" dirty="0" smtClean="0">
                <a:solidFill>
                  <a:schemeClr val="tx1"/>
                </a:solidFill>
              </a:rPr>
              <a:t>With the ultimate goal of increasing student achievement.</a:t>
            </a:r>
            <a:endParaRPr lang="en-US" dirty="0">
              <a:solidFill>
                <a:schemeClr val="tx1"/>
              </a:solidFill>
            </a:endParaRPr>
          </a:p>
        </p:txBody>
      </p:sp>
    </p:spTree>
    <p:extLst>
      <p:ext uri="{BB962C8B-B14F-4D97-AF65-F5344CB8AC3E}">
        <p14:creationId xmlns:p14="http://schemas.microsoft.com/office/powerpoint/2010/main" val="311397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7158845"/>
              </p:ext>
            </p:extLst>
          </p:nvPr>
        </p:nvGraphicFramePr>
        <p:xfrm>
          <a:off x="457200" y="304800"/>
          <a:ext cx="8305800" cy="6096000"/>
        </p:xfrm>
        <a:graphic>
          <a:graphicData uri="http://schemas.openxmlformats.org/drawingml/2006/table">
            <a:tbl>
              <a:tblPr firstRow="1" firstCol="1" lastRow="1" lastCol="1" bandRow="1" bandCol="1">
                <a:tableStyleId>{5C22544A-7EE6-4342-B048-85BDC9FD1C3A}</a:tableStyleId>
              </a:tblPr>
              <a:tblGrid>
                <a:gridCol w="1035064"/>
                <a:gridCol w="940456"/>
                <a:gridCol w="940456"/>
                <a:gridCol w="940456"/>
                <a:gridCol w="940456"/>
                <a:gridCol w="940456"/>
                <a:gridCol w="940456"/>
                <a:gridCol w="814000"/>
                <a:gridCol w="814000"/>
              </a:tblGrid>
              <a:tr h="288036">
                <a:tc gridSpan="9">
                  <a:txBody>
                    <a:bodyPr/>
                    <a:lstStyle/>
                    <a:p>
                      <a:pPr marL="0" marR="0" algn="ctr">
                        <a:spcBef>
                          <a:spcPts val="0"/>
                        </a:spcBef>
                        <a:spcAft>
                          <a:spcPts val="0"/>
                        </a:spcAft>
                        <a:tabLst>
                          <a:tab pos="5486400" algn="r"/>
                        </a:tabLst>
                      </a:pPr>
                      <a:r>
                        <a:rPr lang="en-US" sz="3200" dirty="0">
                          <a:effectLst/>
                        </a:rPr>
                        <a:t>Student Enrollment </a:t>
                      </a:r>
                      <a:r>
                        <a:rPr lang="en-US" sz="3200" dirty="0" smtClean="0">
                          <a:effectLst/>
                        </a:rPr>
                        <a:t>Data</a:t>
                      </a:r>
                      <a:endParaRPr lang="en-US" sz="3200" dirty="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tabLst>
                          <a:tab pos="5486400" algn="r"/>
                        </a:tabLst>
                      </a:pPr>
                      <a:endParaRPr lang="en-US" sz="3200" dirty="0">
                        <a:effectLst/>
                        <a:latin typeface="Times New Roman"/>
                        <a:ea typeface="Times New Roman"/>
                      </a:endParaRPr>
                    </a:p>
                  </a:txBody>
                  <a:tcPr marL="68580" marR="68580" marT="0" marB="0"/>
                </a:tc>
                <a:tc hMerge="1">
                  <a:txBody>
                    <a:bodyPr/>
                    <a:lstStyle/>
                    <a:p>
                      <a:pPr marL="0" marR="0" algn="ctr">
                        <a:spcBef>
                          <a:spcPts val="0"/>
                        </a:spcBef>
                        <a:spcAft>
                          <a:spcPts val="0"/>
                        </a:spcAft>
                        <a:tabLst>
                          <a:tab pos="5486400" algn="r"/>
                        </a:tabLst>
                      </a:pPr>
                      <a:endParaRPr lang="en-US" sz="2400" dirty="0">
                        <a:effectLst/>
                        <a:latin typeface="Times New Roman"/>
                        <a:ea typeface="Times New Roman"/>
                      </a:endParaRPr>
                    </a:p>
                  </a:txBody>
                  <a:tcPr marL="68580" marR="68580" marT="0" marB="0"/>
                </a:tc>
                <a:tc hMerge="1">
                  <a:txBody>
                    <a:bodyPr/>
                    <a:lstStyle/>
                    <a:p>
                      <a:pPr marL="0" marR="0" algn="ctr">
                        <a:spcBef>
                          <a:spcPts val="0"/>
                        </a:spcBef>
                        <a:spcAft>
                          <a:spcPts val="0"/>
                        </a:spcAft>
                        <a:tabLst>
                          <a:tab pos="5486400" algn="r"/>
                        </a:tabLst>
                      </a:pPr>
                      <a:endParaRPr lang="en-US" sz="3200" dirty="0">
                        <a:effectLst/>
                        <a:latin typeface="Times New Roman"/>
                        <a:ea typeface="Times New Roman"/>
                      </a:endParaRPr>
                    </a:p>
                  </a:txBody>
                  <a:tcPr marL="68580" marR="68580" marT="0" marB="0"/>
                </a:tc>
              </a:tr>
              <a:tr h="480060">
                <a:tc>
                  <a:txBody>
                    <a:bodyPr/>
                    <a:lstStyle/>
                    <a:p>
                      <a:pPr marL="0" marR="0" algn="ctr">
                        <a:spcBef>
                          <a:spcPts val="0"/>
                        </a:spcBef>
                        <a:spcAft>
                          <a:spcPts val="0"/>
                        </a:spcAft>
                        <a:tabLst>
                          <a:tab pos="5486400" algn="r"/>
                        </a:tabLst>
                      </a:pPr>
                      <a:r>
                        <a:rPr lang="en-US" sz="1600" dirty="0">
                          <a:effectLst/>
                        </a:rPr>
                        <a:t>Grade</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tabLst>
                          <a:tab pos="5486400" algn="r"/>
                        </a:tabLst>
                      </a:pPr>
                      <a:r>
                        <a:rPr lang="en-US" sz="1600" dirty="0">
                          <a:solidFill>
                            <a:schemeClr val="tx1"/>
                          </a:solidFill>
                          <a:effectLst/>
                        </a:rPr>
                        <a:t>Sept. 2008</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1600" dirty="0">
                          <a:solidFill>
                            <a:schemeClr val="tx1"/>
                          </a:solidFill>
                          <a:effectLst/>
                        </a:rPr>
                        <a:t>Sept. 2009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1600" dirty="0">
                          <a:solidFill>
                            <a:schemeClr val="tx1"/>
                          </a:solidFill>
                          <a:effectLst/>
                        </a:rPr>
                        <a:t>Sept. 2010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1600" dirty="0">
                          <a:solidFill>
                            <a:schemeClr val="tx1"/>
                          </a:solidFill>
                          <a:effectLst/>
                        </a:rPr>
                        <a:t>Sept. 2011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1600" dirty="0">
                          <a:solidFill>
                            <a:schemeClr val="tx1"/>
                          </a:solidFill>
                          <a:effectLst/>
                        </a:rPr>
                        <a:t>Sept. 2012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1600" dirty="0" smtClean="0">
                          <a:solidFill>
                            <a:schemeClr val="tx1"/>
                          </a:solidFill>
                          <a:effectLst/>
                          <a:latin typeface="+mn-lt"/>
                          <a:ea typeface="Times New Roman"/>
                        </a:rPr>
                        <a:t>Sept.</a:t>
                      </a:r>
                    </a:p>
                    <a:p>
                      <a:pPr marL="0" marR="0" algn="ctr">
                        <a:spcBef>
                          <a:spcPts val="0"/>
                        </a:spcBef>
                        <a:spcAft>
                          <a:spcPts val="0"/>
                        </a:spcAft>
                        <a:tabLst>
                          <a:tab pos="5486400" algn="r"/>
                        </a:tabLst>
                      </a:pPr>
                      <a:r>
                        <a:rPr lang="en-US" sz="1600" dirty="0" smtClean="0">
                          <a:solidFill>
                            <a:schemeClr val="tx1"/>
                          </a:solidFill>
                          <a:effectLst/>
                          <a:latin typeface="+mn-lt"/>
                          <a:ea typeface="Times New Roman"/>
                        </a:rPr>
                        <a:t>2013</a:t>
                      </a:r>
                      <a:endParaRPr lang="en-US" sz="1600" dirty="0">
                        <a:solidFill>
                          <a:schemeClr val="tx1"/>
                        </a:solidFill>
                        <a:effectLst/>
                        <a:latin typeface="+mn-lt"/>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1600" dirty="0">
                          <a:solidFill>
                            <a:schemeClr val="tx1"/>
                          </a:solidFill>
                          <a:effectLst/>
                        </a:rPr>
                        <a:t>Sept.</a:t>
                      </a:r>
                      <a:endParaRPr lang="en-US" sz="2400" dirty="0">
                        <a:solidFill>
                          <a:schemeClr val="tx1"/>
                        </a:solidFill>
                        <a:effectLst/>
                      </a:endParaRPr>
                    </a:p>
                    <a:p>
                      <a:pPr marL="0" marR="0" algn="ctr">
                        <a:spcBef>
                          <a:spcPts val="0"/>
                        </a:spcBef>
                        <a:spcAft>
                          <a:spcPts val="0"/>
                        </a:spcAft>
                        <a:tabLst>
                          <a:tab pos="5486400" algn="r"/>
                        </a:tabLst>
                      </a:pPr>
                      <a:r>
                        <a:rPr lang="en-US" sz="1600" dirty="0" smtClean="0">
                          <a:solidFill>
                            <a:schemeClr val="tx1"/>
                          </a:solidFill>
                          <a:effectLst/>
                        </a:rPr>
                        <a:t>2014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1600" b="0" dirty="0" smtClean="0">
                          <a:solidFill>
                            <a:schemeClr val="tx1"/>
                          </a:solidFill>
                          <a:effectLst/>
                          <a:latin typeface="+mn-lt"/>
                        </a:rPr>
                        <a:t>Sept.</a:t>
                      </a:r>
                    </a:p>
                    <a:p>
                      <a:pPr marL="0" marR="0" algn="ctr">
                        <a:spcBef>
                          <a:spcPts val="0"/>
                        </a:spcBef>
                        <a:spcAft>
                          <a:spcPts val="0"/>
                        </a:spcAft>
                        <a:tabLst>
                          <a:tab pos="5486400" algn="r"/>
                        </a:tabLst>
                      </a:pPr>
                      <a:r>
                        <a:rPr lang="en-US" sz="1600" b="0" dirty="0" smtClean="0">
                          <a:solidFill>
                            <a:schemeClr val="tx1"/>
                          </a:solidFill>
                          <a:effectLst/>
                          <a:latin typeface="+mn-lt"/>
                        </a:rPr>
                        <a:t>2015</a:t>
                      </a:r>
                      <a:endParaRPr lang="en-US" sz="1600" b="0" dirty="0" smtClean="0">
                        <a:solidFill>
                          <a:schemeClr val="tx1"/>
                        </a:solidFill>
                        <a:effectLst/>
                        <a:latin typeface="+mn-lt"/>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K</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511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496</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491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509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480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482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492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418</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1</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473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554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522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520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573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526</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521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522</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2</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525</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457</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562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538</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519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568</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510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526</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3</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533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529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477</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571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544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534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582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514</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4</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583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533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539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496</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578</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546</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538</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576</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5</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513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589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545</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549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491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589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529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548</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6</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523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514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583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572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551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504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589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533</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7</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571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532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522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600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585</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559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520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580</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8</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559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568</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544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523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594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593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559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519</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9</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590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565</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586</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534</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533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586</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575</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553</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10</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563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585</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576</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591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531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546</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582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589</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11</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530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541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578</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569</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575</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512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523</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563</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pPr>
                      <a:r>
                        <a:rPr lang="en-US" sz="2400" dirty="0">
                          <a:effectLst/>
                        </a:rPr>
                        <a:t>12</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542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510</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400" dirty="0">
                          <a:solidFill>
                            <a:schemeClr val="tx1"/>
                          </a:solidFill>
                          <a:effectLst/>
                        </a:rPr>
                        <a:t>537</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577</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a:solidFill>
                            <a:schemeClr val="tx1"/>
                          </a:solidFill>
                          <a:effectLst/>
                        </a:rPr>
                        <a:t>555</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572</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dirty="0" smtClean="0">
                          <a:solidFill>
                            <a:schemeClr val="tx1"/>
                          </a:solidFill>
                          <a:effectLst/>
                          <a:latin typeface="Times New Roman"/>
                          <a:ea typeface="Times New Roman"/>
                        </a:rPr>
                        <a:t>501</a:t>
                      </a:r>
                      <a:endParaRPr lang="en-US" sz="2400" dirty="0">
                        <a:solidFill>
                          <a:schemeClr val="tx1"/>
                        </a:solidFill>
                        <a:effectLst/>
                        <a:latin typeface="Times New Roman"/>
                        <a:ea typeface="Times New Roman"/>
                      </a:endParaRPr>
                    </a:p>
                  </a:txBody>
                  <a:tcPr marL="68580" marR="68580" marT="0" marB="0">
                    <a:solidFill>
                      <a:schemeClr val="tx2">
                        <a:lumMod val="20000"/>
                        <a:lumOff val="80000"/>
                      </a:schemeClr>
                    </a:solidFill>
                  </a:tcPr>
                </a:tc>
                <a:tc>
                  <a:txBody>
                    <a:bodyPr/>
                    <a:lstStyle/>
                    <a:p>
                      <a:pPr marL="0" marR="0" algn="ctr">
                        <a:spcBef>
                          <a:spcPts val="0"/>
                        </a:spcBef>
                        <a:spcAft>
                          <a:spcPts val="0"/>
                        </a:spcAft>
                        <a:tabLst>
                          <a:tab pos="5486400" algn="r"/>
                        </a:tabLst>
                      </a:pPr>
                      <a:r>
                        <a:rPr lang="en-US" sz="2400" b="0" dirty="0" smtClean="0">
                          <a:solidFill>
                            <a:schemeClr val="tx1"/>
                          </a:solidFill>
                          <a:effectLst/>
                          <a:latin typeface="Times New Roman"/>
                          <a:ea typeface="Times New Roman"/>
                        </a:rPr>
                        <a:t>502</a:t>
                      </a:r>
                      <a:endParaRPr lang="en-US" sz="2400" b="0" dirty="0">
                        <a:solidFill>
                          <a:schemeClr val="tx1"/>
                        </a:solidFill>
                        <a:effectLst/>
                        <a:latin typeface="Times New Roman"/>
                        <a:ea typeface="Times New Roman"/>
                      </a:endParaRPr>
                    </a:p>
                  </a:txBody>
                  <a:tcPr marL="68580" marR="68580" marT="0" marB="0">
                    <a:solidFill>
                      <a:schemeClr val="tx2">
                        <a:lumMod val="20000"/>
                        <a:lumOff val="80000"/>
                      </a:schemeClr>
                    </a:solidFill>
                  </a:tcPr>
                </a:tc>
              </a:tr>
              <a:tr h="288036">
                <a:tc>
                  <a:txBody>
                    <a:bodyPr/>
                    <a:lstStyle/>
                    <a:p>
                      <a:pPr marL="0" marR="0" algn="ctr">
                        <a:spcBef>
                          <a:spcPts val="0"/>
                        </a:spcBef>
                        <a:spcAft>
                          <a:spcPts val="0"/>
                        </a:spcAft>
                        <a:tabLst>
                          <a:tab pos="5486400" algn="r"/>
                        </a:tabLst>
                      </a:pPr>
                      <a:r>
                        <a:rPr lang="en-US" sz="2400" dirty="0">
                          <a:effectLst/>
                        </a:rPr>
                        <a:t>TOTAL</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7016</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6973</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400" dirty="0">
                          <a:effectLst/>
                        </a:rPr>
                        <a:t>7087</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tabLst>
                          <a:tab pos="5486400" algn="r"/>
                        </a:tabLst>
                      </a:pPr>
                      <a:r>
                        <a:rPr lang="en-US" sz="2400" dirty="0">
                          <a:effectLst/>
                        </a:rPr>
                        <a:t>7149</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tabLst>
                          <a:tab pos="5486400" algn="r"/>
                        </a:tabLst>
                      </a:pPr>
                      <a:r>
                        <a:rPr lang="en-US" sz="2400" dirty="0">
                          <a:effectLst/>
                        </a:rPr>
                        <a:t>7109</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tabLst>
                          <a:tab pos="5486400" algn="r"/>
                        </a:tabLst>
                      </a:pPr>
                      <a:r>
                        <a:rPr lang="en-US" sz="2400" dirty="0" smtClean="0">
                          <a:effectLst/>
                          <a:latin typeface="Times New Roman"/>
                          <a:ea typeface="Times New Roman"/>
                        </a:rPr>
                        <a:t>7117</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tabLst>
                          <a:tab pos="5486400" algn="r"/>
                        </a:tabLst>
                      </a:pPr>
                      <a:r>
                        <a:rPr lang="en-US" sz="2400" dirty="0" smtClean="0">
                          <a:effectLst/>
                          <a:latin typeface="Times New Roman"/>
                          <a:ea typeface="Times New Roman"/>
                        </a:rPr>
                        <a:t>7021</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0"/>
                        </a:spcAft>
                        <a:tabLst>
                          <a:tab pos="5486400" algn="r"/>
                        </a:tabLst>
                      </a:pPr>
                      <a:r>
                        <a:rPr lang="en-US" sz="2400" dirty="0" smtClean="0">
                          <a:effectLst/>
                          <a:latin typeface="Times New Roman"/>
                          <a:ea typeface="Times New Roman"/>
                        </a:rPr>
                        <a:t>6952</a:t>
                      </a:r>
                      <a:endParaRPr lang="en-US" sz="2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94272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0746BC4-FE4E-4D6C-8E25-FCC6A0605C30}" type="slidenum">
              <a:rPr lang="en-US" smtClean="0"/>
              <a:pPr>
                <a:defRPr/>
              </a:pPr>
              <a:t>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96863"/>
            <a:ext cx="7015599" cy="6561137"/>
          </a:xfrm>
          <a:prstGeom prst="rect">
            <a:avLst/>
          </a:prstGeom>
        </p:spPr>
      </p:pic>
    </p:spTree>
    <p:extLst>
      <p:ext uri="{BB962C8B-B14F-4D97-AF65-F5344CB8AC3E}">
        <p14:creationId xmlns:p14="http://schemas.microsoft.com/office/powerpoint/2010/main" val="81928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able Placeholder 2"/>
          <p:cNvSpPr>
            <a:spLocks noGrp="1"/>
          </p:cNvSpPr>
          <p:nvPr>
            <p:ph type="tbl" idx="1"/>
          </p:nvPr>
        </p:nvSpPr>
        <p:spPr/>
      </p:sp>
      <p:sp>
        <p:nvSpPr>
          <p:cNvPr id="4" name="Slide Number Placeholder 3"/>
          <p:cNvSpPr>
            <a:spLocks noGrp="1"/>
          </p:cNvSpPr>
          <p:nvPr>
            <p:ph type="sldNum" sz="quarter" idx="12"/>
          </p:nvPr>
        </p:nvSpPr>
        <p:spPr/>
        <p:txBody>
          <a:bodyPr/>
          <a:lstStyle/>
          <a:p>
            <a:pPr>
              <a:defRPr/>
            </a:pPr>
            <a:fld id="{40746BC4-FE4E-4D6C-8E25-FCC6A0605C30}" type="slidenum">
              <a:rPr lang="en-US" smtClean="0"/>
              <a:pPr>
                <a:defRPr/>
              </a:pPr>
              <a:t>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 y="257031"/>
            <a:ext cx="10663382" cy="6372369"/>
          </a:xfrm>
          <a:prstGeom prst="rect">
            <a:avLst/>
          </a:prstGeom>
        </p:spPr>
      </p:pic>
    </p:spTree>
    <p:extLst>
      <p:ext uri="{BB962C8B-B14F-4D97-AF65-F5344CB8AC3E}">
        <p14:creationId xmlns:p14="http://schemas.microsoft.com/office/powerpoint/2010/main" val="314267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able Placeholder 2"/>
          <p:cNvSpPr>
            <a:spLocks noGrp="1"/>
          </p:cNvSpPr>
          <p:nvPr>
            <p:ph type="tbl" idx="1"/>
          </p:nvPr>
        </p:nvSpPr>
        <p:spPr/>
      </p:sp>
      <p:sp>
        <p:nvSpPr>
          <p:cNvPr id="4" name="Slide Number Placeholder 3"/>
          <p:cNvSpPr>
            <a:spLocks noGrp="1"/>
          </p:cNvSpPr>
          <p:nvPr>
            <p:ph type="sldNum" sz="quarter" idx="12"/>
          </p:nvPr>
        </p:nvSpPr>
        <p:spPr/>
        <p:txBody>
          <a:bodyPr/>
          <a:lstStyle/>
          <a:p>
            <a:pPr>
              <a:defRPr/>
            </a:pPr>
            <a:fld id="{40746BC4-FE4E-4D6C-8E25-FCC6A0605C30}" type="slidenum">
              <a:rPr lang="en-US" smtClean="0"/>
              <a:pPr>
                <a:defRPr/>
              </a:pPr>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1201400" cy="6858000"/>
          </a:xfrm>
          <a:prstGeom prst="rect">
            <a:avLst/>
          </a:prstGeom>
        </p:spPr>
      </p:pic>
    </p:spTree>
    <p:extLst>
      <p:ext uri="{BB962C8B-B14F-4D97-AF65-F5344CB8AC3E}">
        <p14:creationId xmlns:p14="http://schemas.microsoft.com/office/powerpoint/2010/main" val="386113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able Placeholder 2"/>
          <p:cNvSpPr>
            <a:spLocks noGrp="1"/>
          </p:cNvSpPr>
          <p:nvPr>
            <p:ph type="tbl" idx="1"/>
          </p:nvPr>
        </p:nvSpPr>
        <p:spPr/>
      </p:sp>
      <p:sp>
        <p:nvSpPr>
          <p:cNvPr id="4" name="Slide Number Placeholder 3"/>
          <p:cNvSpPr>
            <a:spLocks noGrp="1"/>
          </p:cNvSpPr>
          <p:nvPr>
            <p:ph type="sldNum" sz="quarter" idx="12"/>
          </p:nvPr>
        </p:nvSpPr>
        <p:spPr/>
        <p:txBody>
          <a:bodyPr/>
          <a:lstStyle/>
          <a:p>
            <a:pPr>
              <a:defRPr/>
            </a:pPr>
            <a:fld id="{40746BC4-FE4E-4D6C-8E25-FCC6A0605C30}" type="slidenum">
              <a:rPr lang="en-US" smtClean="0"/>
              <a:pPr>
                <a:defRPr/>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60"/>
            <a:ext cx="10744200" cy="6626121"/>
          </a:xfrm>
          <a:prstGeom prst="rect">
            <a:avLst/>
          </a:prstGeom>
        </p:spPr>
      </p:pic>
    </p:spTree>
    <p:extLst>
      <p:ext uri="{BB962C8B-B14F-4D97-AF65-F5344CB8AC3E}">
        <p14:creationId xmlns:p14="http://schemas.microsoft.com/office/powerpoint/2010/main" val="89608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5253</TotalTime>
  <Words>2372</Words>
  <Application>Microsoft Office PowerPoint</Application>
  <PresentationFormat>On-screen Show (4:3)</PresentationFormat>
  <Paragraphs>934</Paragraphs>
  <Slides>49</Slides>
  <Notes>40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Times New Roman</vt:lpstr>
      <vt:lpstr>Verdana</vt:lpstr>
      <vt:lpstr>Wingdings</vt:lpstr>
      <vt:lpstr>Office Theme</vt:lpstr>
      <vt:lpstr>Boyertown Area  School District </vt:lpstr>
      <vt:lpstr>Agenda</vt:lpstr>
      <vt:lpstr>Examining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Performance Profile Scores</vt:lpstr>
      <vt:lpstr>School Performance Profile Scores</vt:lpstr>
      <vt:lpstr>PowerPoint Presentation</vt:lpstr>
      <vt:lpstr>PowerPoint Presentation</vt:lpstr>
      <vt:lpstr>PowerPoint Presentation</vt:lpstr>
      <vt:lpstr>PowerPoint Presentation</vt:lpstr>
      <vt:lpstr>Closing the Achievement Gap Performance Measure </vt:lpstr>
      <vt:lpstr>Closing the Achievement Gap Two Year Comparison </vt:lpstr>
      <vt:lpstr>PowerPoint Presentation</vt:lpstr>
      <vt:lpstr>PowerPoint Presentation</vt:lpstr>
      <vt:lpstr>PowerPoint Presentation</vt:lpstr>
      <vt:lpstr>PowerPoint Presentation</vt:lpstr>
      <vt:lpstr>PowerPoint Presentation</vt:lpstr>
      <vt:lpstr>PowerPoint Presentation</vt:lpstr>
      <vt:lpstr>School Performance Profile Scores</vt:lpstr>
      <vt:lpstr>PowerPoint Presentation</vt:lpstr>
      <vt:lpstr>PowerPoint Presentation</vt:lpstr>
      <vt:lpstr>Keystone Exams</vt:lpstr>
      <vt:lpstr>PowerPoint Presentation</vt:lpstr>
      <vt:lpstr>PowerPoint Presentation</vt:lpstr>
      <vt:lpstr>PowerPoint Presentation</vt:lpstr>
      <vt:lpstr>PVAAS  Growth  Data</vt:lpstr>
      <vt:lpstr>District Wide Growth Data  3-Year Measure by Standards Group</vt:lpstr>
      <vt:lpstr>PowerPoint Presentation</vt:lpstr>
      <vt:lpstr>PSSA PVAAS Comparison 2013-14 to 2014-15</vt:lpstr>
      <vt:lpstr>Keystone PVAAS Comparison 2013-14 to 2014-15</vt:lpstr>
      <vt:lpstr>PVAAS Growth Data Secondary </vt:lpstr>
      <vt:lpstr>PVAAS Growth Data Elementary</vt:lpstr>
      <vt:lpstr>Advanced Placement </vt:lpstr>
      <vt:lpstr>Advanced Placement</vt:lpstr>
      <vt:lpstr>PowerPoint Presentation</vt:lpstr>
      <vt:lpstr>Concurrent/Dual Enrollment Participation</vt:lpstr>
      <vt:lpstr>Extra-Curricular Activities Number of Students Participating</vt:lpstr>
      <vt:lpstr>Student Participation Two Year Comparison</vt:lpstr>
      <vt:lpstr>Extra-Curricular Activities Number of Students Participating</vt:lpstr>
      <vt:lpstr>What do we do with this information…</vt:lpstr>
    </vt:vector>
  </TitlesOfParts>
  <Company>BASD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 Here</dc:title>
  <dc:creator>BASD</dc:creator>
  <cp:lastModifiedBy>Woodard, Melissa</cp:lastModifiedBy>
  <cp:revision>336</cp:revision>
  <cp:lastPrinted>2015-02-10T17:54:43Z</cp:lastPrinted>
  <dcterms:created xsi:type="dcterms:W3CDTF">2007-12-14T18:31:31Z</dcterms:created>
  <dcterms:modified xsi:type="dcterms:W3CDTF">2016-03-07T12:58:56Z</dcterms:modified>
</cp:coreProperties>
</file>